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notesMasterIdLst>
    <p:notesMasterId r:id="rId17"/>
  </p:notesMasterIdLst>
  <p:sldIdLst>
    <p:sldId id="281" r:id="rId4"/>
    <p:sldId id="309" r:id="rId5"/>
    <p:sldId id="300" r:id="rId6"/>
    <p:sldId id="301" r:id="rId7"/>
    <p:sldId id="302" r:id="rId8"/>
    <p:sldId id="303" r:id="rId9"/>
    <p:sldId id="304" r:id="rId10"/>
    <p:sldId id="305" r:id="rId11"/>
    <p:sldId id="306" r:id="rId12"/>
    <p:sldId id="307" r:id="rId13"/>
    <p:sldId id="308" r:id="rId14"/>
    <p:sldId id="298" r:id="rId15"/>
    <p:sldId id="299" r:id="rId16"/>
    <p:sldId id="264" r:id="rId18"/>
    <p:sldId id="279" r:id="rId19"/>
    <p:sldId id="280" r:id="rId20"/>
    <p:sldId id="267" r:id="rId21"/>
  </p:sldIdLst>
  <p:sldSz cx="12192000" cy="6858000"/>
  <p:notesSz cx="6858000" cy="9144000"/>
  <p:embeddedFontLst>
    <p:embeddedFont>
      <p:font typeface="微软雅黑" panose="020B0503020204020204" pitchFamily="34" charset="-122"/>
      <p:regular r:id="rId25"/>
    </p:embeddedFont>
    <p:embeddedFont>
      <p:font typeface="微软雅黑 Light" panose="020B0502040204020203" pitchFamily="34" charset="-122"/>
      <p:regular r:id="rId26"/>
    </p:embeddedFont>
    <p:embeddedFont>
      <p:font typeface="印品睿圆体" panose="02010600030101010101" pitchFamily="2" charset="-122"/>
      <p:regular r:id="rId27"/>
    </p:embeddedFont>
    <p:embeddedFont>
      <p:font typeface="Open Sans" panose="020B0606030504020204" pitchFamily="34" charset="0"/>
      <p:regular r:id="rId28"/>
      <p:bold r:id="rId29"/>
      <p:italic r:id="rId30"/>
      <p:boldItalic r:id="rId31"/>
    </p:embeddedFont>
    <p:embeddedFont>
      <p:font typeface="汉仪柏青体繁" panose="02010604000101010101" pitchFamily="2" charset="-122"/>
      <p:regular r:id="rId32"/>
    </p:embeddedFont>
    <p:embeddedFont>
      <p:font typeface="Calibri" panose="020F0502020204030204"/>
      <p:regular r:id="rId33"/>
      <p:bold r:id="rId34"/>
      <p:italic r:id="rId35"/>
      <p:boldItalic r:id="rId36"/>
    </p:embeddedFont>
    <p:embeddedFont>
      <p:font typeface="Raleway" pitchFamily="34" charset="0"/>
      <p:regular r:id="rId37"/>
      <p:bold r:id="rId38"/>
      <p:italic r:id="rId39"/>
      <p:boldItalic r:id="rId40"/>
    </p:embeddedFont>
    <p:embeddedFont>
      <p:font typeface="等线" panose="02010600030101010101" charset="-122"/>
      <p:regular r:id="rId41"/>
    </p:embeddedFont>
    <p:embeddedFont>
      <p:font typeface="等线 Light" panose="02010600030101010101" charset="-122"/>
      <p:regular r:id="rId42"/>
    </p:embeddedFont>
    <p:embeddedFont>
      <p:font typeface="华文楷体" panose="02010600040101010101" charset="-122"/>
      <p:regular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D8E4"/>
    <a:srgbClr val="E58F69"/>
    <a:srgbClr val="F9D64E"/>
    <a:srgbClr val="52CADA"/>
    <a:srgbClr val="F8CB1F"/>
    <a:srgbClr val="FBE081"/>
    <a:srgbClr val="F5AC95"/>
    <a:srgbClr val="F5F7F9"/>
    <a:srgbClr val="CEF1F3"/>
    <a:srgbClr val="EBC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9" autoAdjust="0"/>
    <p:restoredTop sz="94660"/>
  </p:normalViewPr>
  <p:slideViewPr>
    <p:cSldViewPr snapToGrid="0">
      <p:cViewPr varScale="1">
        <p:scale>
          <a:sx n="83" d="100"/>
          <a:sy n="83" d="100"/>
        </p:scale>
        <p:origin x="634"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19.fntdata"/><Relationship Id="rId42" Type="http://schemas.openxmlformats.org/officeDocument/2006/relationships/font" Target="fonts/font18.fntdata"/><Relationship Id="rId41" Type="http://schemas.openxmlformats.org/officeDocument/2006/relationships/font" Target="fonts/font17.fntdata"/><Relationship Id="rId40" Type="http://schemas.openxmlformats.org/officeDocument/2006/relationships/font" Target="fonts/font16.fntdata"/><Relationship Id="rId4" Type="http://schemas.openxmlformats.org/officeDocument/2006/relationships/slide" Target="slides/slide1.xml"/><Relationship Id="rId39" Type="http://schemas.openxmlformats.org/officeDocument/2006/relationships/font" Target="fonts/font15.fntdata"/><Relationship Id="rId38" Type="http://schemas.openxmlformats.org/officeDocument/2006/relationships/font" Target="fonts/font14.fntdata"/><Relationship Id="rId37" Type="http://schemas.openxmlformats.org/officeDocument/2006/relationships/font" Target="fonts/font13.fntdata"/><Relationship Id="rId36" Type="http://schemas.openxmlformats.org/officeDocument/2006/relationships/font" Target="fonts/font12.fntdata"/><Relationship Id="rId35" Type="http://schemas.openxmlformats.org/officeDocument/2006/relationships/font" Target="fonts/font11.fntdata"/><Relationship Id="rId34" Type="http://schemas.openxmlformats.org/officeDocument/2006/relationships/font" Target="fonts/font10.fntdata"/><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Master" Target="slideMasters/slideMaster2.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F4297C5-A486-422E-9BD4-C20DF0A976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F73EFC-92D9-464B-8425-39CC58A91A95}"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297C5-A486-422E-9BD4-C20DF0A976A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73EFC-92D9-464B-8425-39CC58A91A9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297C5-A486-422E-9BD4-C20DF0A976A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73EFC-92D9-464B-8425-39CC58A91A9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4957445"/>
          </a:xfrm>
          <a:prstGeom prst="rect">
            <a:avLst/>
          </a:prstGeom>
          <a:solidFill>
            <a:srgbClr val="B7DE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5273035" y="6090167"/>
            <a:ext cx="1727200" cy="398780"/>
          </a:xfrm>
          <a:prstGeom prst="rect">
            <a:avLst/>
          </a:prstGeom>
          <a:noFill/>
        </p:spPr>
        <p:txBody>
          <a:bodyPr wrap="square" rtlCol="0">
            <a:spAutoFit/>
          </a:bodyPr>
          <a:lstStyle/>
          <a:p>
            <a:pPr algn="ctr"/>
            <a:r>
              <a:rPr lang="en-US" altLang="zh-CN" sz="2000">
                <a:solidFill>
                  <a:srgbClr val="333333"/>
                </a:solidFill>
                <a:latin typeface="微软雅黑" panose="020B0503020204020204" pitchFamily="34" charset="-122"/>
                <a:ea typeface="微软雅黑" panose="020B0503020204020204" pitchFamily="34" charset="-122"/>
              </a:rPr>
              <a:t>2022.3.15</a:t>
            </a:r>
            <a:endParaRPr lang="zh-CN" altLang="en-US" sz="2000">
              <a:solidFill>
                <a:srgbClr val="333333"/>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561590" y="5168265"/>
            <a:ext cx="7149465" cy="922020"/>
          </a:xfrm>
          <a:prstGeom prst="rect">
            <a:avLst/>
          </a:prstGeom>
          <a:noFill/>
        </p:spPr>
        <p:txBody>
          <a:bodyPr wrap="square" rtlCol="0">
            <a:spAutoFit/>
          </a:bodyPr>
          <a:lstStyle/>
          <a:p>
            <a:pPr algn="ctr"/>
            <a:r>
              <a:rPr lang="zh-CN" altLang="en-US" dirty="0">
                <a:solidFill>
                  <a:schemeClr val="bg1">
                    <a:lumMod val="50000"/>
                  </a:schemeClr>
                </a:solidFill>
                <a:latin typeface="微软雅黑 Light" panose="020B0502040204020203" pitchFamily="34" charset="-122"/>
                <a:ea typeface="微软雅黑 Light" panose="020B0502040204020203" pitchFamily="34" charset="-122"/>
                <a:sym typeface="+mn-ea"/>
              </a:rPr>
              <a:t>课程：软件工程原理与实践</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sym typeface="+mn-ea"/>
            </a:endParaRPr>
          </a:p>
          <a:p>
            <a:pPr algn="ct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指导老师：沈备军</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a:p>
            <a:pPr algn="ct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一组成员：董云鹏</a:t>
            </a:r>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罗世才</a:t>
            </a:r>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肖蔚尔</a:t>
            </a:r>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徐国洪</a:t>
            </a:r>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赵熙（姓氏字母序）</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2" name="Group 3"/>
          <p:cNvGrpSpPr/>
          <p:nvPr/>
        </p:nvGrpSpPr>
        <p:grpSpPr>
          <a:xfrm>
            <a:off x="3442970" y="711200"/>
            <a:ext cx="5387340" cy="4457065"/>
            <a:chOff x="7495192" y="1077673"/>
            <a:chExt cx="9387266" cy="7807822"/>
          </a:xfrm>
        </p:grpSpPr>
        <p:pic>
          <p:nvPicPr>
            <p:cNvPr id="68" name="Picture 67"/>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7495192" y="1077673"/>
              <a:ext cx="9387266" cy="7807822"/>
            </a:xfrm>
            <a:prstGeom prst="rect">
              <a:avLst/>
            </a:prstGeom>
          </p:spPr>
        </p:pic>
        <p:sp>
          <p:nvSpPr>
            <p:cNvPr id="69" name="Rectangle 68"/>
            <p:cNvSpPr/>
            <p:nvPr/>
          </p:nvSpPr>
          <p:spPr>
            <a:xfrm>
              <a:off x="11635773" y="6780020"/>
              <a:ext cx="1193800" cy="609976"/>
            </a:xfrm>
            <a:prstGeom prst="rect">
              <a:avLst/>
            </a:prstGeom>
            <a:solidFill>
              <a:srgbClr val="D2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Light" panose="020B0403030403020204" charset="0"/>
              </a:endParaRPr>
            </a:p>
          </p:txBody>
        </p:sp>
      </p:grpSp>
      <p:sp>
        <p:nvSpPr>
          <p:cNvPr id="15" name="文本框 14"/>
          <p:cNvSpPr txBox="1"/>
          <p:nvPr/>
        </p:nvSpPr>
        <p:spPr>
          <a:xfrm>
            <a:off x="4061460" y="2032635"/>
            <a:ext cx="4200525" cy="891540"/>
          </a:xfrm>
          <a:prstGeom prst="rect">
            <a:avLst/>
          </a:prstGeom>
          <a:noFill/>
        </p:spPr>
        <p:txBody>
          <a:bodyPr wrap="square" rtlCol="0">
            <a:spAutoFit/>
          </a:bodyPr>
          <a:lstStyle/>
          <a:p>
            <a:pPr algn="ctr"/>
            <a:r>
              <a:rPr lang="zh-CN" altLang="en-US" sz="3200" b="1">
                <a:solidFill>
                  <a:schemeClr val="tx1">
                    <a:lumMod val="50000"/>
                    <a:lumOff val="50000"/>
                  </a:schemeClr>
                </a:solidFill>
                <a:latin typeface="微软雅黑 Light" panose="020B0502040204020203" pitchFamily="34" charset="-122"/>
                <a:ea typeface="微软雅黑 Light" panose="020B0502040204020203" pitchFamily="34" charset="-122"/>
              </a:rPr>
              <a:t>牙科医院管理系统</a:t>
            </a:r>
            <a:endParaRPr lang="zh-CN" altLang="en-US" sz="3200" b="1">
              <a:solidFill>
                <a:schemeClr val="tx1">
                  <a:lumMod val="50000"/>
                  <a:lumOff val="50000"/>
                </a:schemeClr>
              </a:solidFill>
              <a:latin typeface="微软雅黑 Light" panose="020B0502040204020203" pitchFamily="34" charset="-122"/>
              <a:ea typeface="微软雅黑 Light" panose="020B0502040204020203" pitchFamily="34" charset="-122"/>
            </a:endParaRPr>
          </a:p>
          <a:p>
            <a:pPr algn="ctr"/>
            <a:r>
              <a:rPr lang="zh-CN" altLang="en-US" sz="2000" b="1">
                <a:solidFill>
                  <a:schemeClr val="tx1">
                    <a:lumMod val="50000"/>
                    <a:lumOff val="50000"/>
                  </a:schemeClr>
                </a:solidFill>
                <a:latin typeface="微软雅黑 Light" panose="020B0502040204020203" pitchFamily="34" charset="-122"/>
                <a:ea typeface="微软雅黑 Light" panose="020B0502040204020203" pitchFamily="34" charset="-122"/>
              </a:rPr>
              <a:t>第一次迭代汇报</a:t>
            </a:r>
            <a:endParaRPr lang="zh-CN" altLang="en-US" sz="2000" b="1">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096000" y="-10376"/>
            <a:ext cx="6096000" cy="6857999"/>
          </a:xfrm>
          <a:prstGeom prst="rect">
            <a:avLst/>
          </a:prstGeom>
          <a:solidFill>
            <a:srgbClr val="7ED8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乘号 13"/>
          <p:cNvSpPr/>
          <p:nvPr/>
        </p:nvSpPr>
        <p:spPr>
          <a:xfrm>
            <a:off x="566057" y="551542"/>
            <a:ext cx="508000" cy="508000"/>
          </a:xfrm>
          <a:prstGeom prst="mathMultiply">
            <a:avLst>
              <a:gd name="adj1" fmla="val 4472"/>
            </a:avLst>
          </a:prstGeom>
          <a:solidFill>
            <a:srgbClr val="33333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乘号 6"/>
          <p:cNvSpPr/>
          <p:nvPr/>
        </p:nvSpPr>
        <p:spPr>
          <a:xfrm>
            <a:off x="10959607" y="5700816"/>
            <a:ext cx="550222" cy="550222"/>
          </a:xfrm>
          <a:prstGeom prst="mathMultiply">
            <a:avLst>
              <a:gd name="adj1" fmla="val 4472"/>
            </a:avLst>
          </a:pr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233715" y="1452026"/>
            <a:ext cx="205749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rPr>
              <a:t>优点五</a:t>
            </a:r>
            <a:endPar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381887" y="2189169"/>
            <a:ext cx="2909318" cy="2808205"/>
          </a:xfrm>
          <a:prstGeom prst="rect">
            <a:avLst/>
          </a:prstGeom>
        </p:spPr>
        <p:txBody>
          <a:bodyPr wrap="square">
            <a:spAutoFit/>
          </a:bodyPr>
          <a:lstStyle/>
          <a:p>
            <a:pPr algn="just">
              <a:lnSpc>
                <a:spcPct val="150000"/>
              </a:lnSpc>
            </a:pPr>
            <a:r>
              <a:rPr lang="zh-CN" altLang="en-US" sz="2000"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医院管理者能管理、编排医生信息及修改发放挂号数量，能够设置各个科室问诊流程等，进行废号管理，提高医疗资源利用率</a:t>
            </a:r>
            <a:endParaRPr lang="zh-CN" altLang="en-US" sz="2000"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p:txBody>
      </p:sp>
      <p:sp>
        <p:nvSpPr>
          <p:cNvPr id="11" name="矩形 10"/>
          <p:cNvSpPr/>
          <p:nvPr/>
        </p:nvSpPr>
        <p:spPr>
          <a:xfrm>
            <a:off x="8657893" y="2300290"/>
            <a:ext cx="3164114" cy="2854371"/>
          </a:xfrm>
          <a:prstGeom prst="rect">
            <a:avLst/>
          </a:prstGeom>
        </p:spPr>
        <p:txBody>
          <a:bodyPr wrap="square">
            <a:spAutoFit/>
          </a:bodyPr>
          <a:lstStyle/>
          <a:p>
            <a:pPr algn="r">
              <a:lnSpc>
                <a:spcPct val="130000"/>
              </a:lnSpc>
            </a:pPr>
            <a:r>
              <a:rPr lang="zh-CN" altLang="en-US" sz="2000" dirty="0">
                <a:solidFill>
                  <a:schemeClr val="bg1"/>
                </a:solidFill>
                <a:latin typeface="Raleway" pitchFamily="34" charset="0"/>
                <a:ea typeface="微软雅黑" panose="020B0503020204020204" pitchFamily="34" charset="-122"/>
                <a:cs typeface="Open Sans" panose="020B0606030504020204" pitchFamily="34" charset="0"/>
              </a:rPr>
              <a:t>在每个就诊流程提供线上缴费功能，进行下一个治疗流程时，医生可查看患者各流程缴费情况，提醒患者按时缴费，线上缴费功能可减轻医院缴费窗口压力，缩短患者就诊时间</a:t>
            </a:r>
            <a:endParaRPr lang="zh-CN" altLang="en-US" sz="2000" dirty="0">
              <a:solidFill>
                <a:schemeClr val="bg1"/>
              </a:solidFill>
              <a:latin typeface="Raleway" pitchFamily="34" charset="0"/>
              <a:ea typeface="微软雅黑" panose="020B0503020204020204" pitchFamily="34" charset="-122"/>
              <a:cs typeface="Open Sans" panose="020B0606030504020204" pitchFamily="34" charset="0"/>
            </a:endParaRPr>
          </a:p>
        </p:txBody>
      </p:sp>
      <p:sp>
        <p:nvSpPr>
          <p:cNvPr id="12" name="文本框 11"/>
          <p:cNvSpPr txBox="1"/>
          <p:nvPr/>
        </p:nvSpPr>
        <p:spPr>
          <a:xfrm>
            <a:off x="9869713" y="1452026"/>
            <a:ext cx="1146628"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rPr>
              <a:t>优点六</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pic>
        <p:nvPicPr>
          <p:cNvPr id="15" name="Picture 8"/>
          <p:cNvPicPr>
            <a:picLocks noChangeAspect="1" noChangeArrowheads="1"/>
          </p:cNvPicPr>
          <p:nvPr/>
        </p:nvPicPr>
        <p:blipFill>
          <a:blip r:embed="rId1">
            <a:extLst>
              <a:ext uri="{28A0092B-C50C-407E-A947-70E740481C1C}">
                <a14:useLocalDpi xmlns:a14="http://schemas.microsoft.com/office/drawing/2010/main" val="0"/>
              </a:ext>
            </a:extLst>
          </a:blip>
          <a:srcRect l="4007" r="4007"/>
          <a:stretch>
            <a:fillRect/>
          </a:stretch>
        </p:blipFill>
        <p:spPr bwMode="auto">
          <a:xfrm>
            <a:off x="3726426" y="2041180"/>
            <a:ext cx="4739148" cy="2775640"/>
          </a:xfrm>
          <a:prstGeom prst="roundRect">
            <a:avLst>
              <a:gd name="adj" fmla="val 531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7DEE0"/>
        </a:solidFill>
        <a:effectLst/>
      </p:bgPr>
    </p:bg>
    <p:spTree>
      <p:nvGrpSpPr>
        <p:cNvPr id="1" name=""/>
        <p:cNvGrpSpPr/>
        <p:nvPr/>
      </p:nvGrpSpPr>
      <p:grpSpPr>
        <a:xfrm>
          <a:off x="0" y="0"/>
          <a:ext cx="0" cy="0"/>
          <a:chOff x="0" y="0"/>
          <a:chExt cx="0" cy="0"/>
        </a:xfrm>
      </p:grpSpPr>
      <p:sp>
        <p:nvSpPr>
          <p:cNvPr id="6" name="椭圆 5" hidden="1"/>
          <p:cNvSpPr/>
          <p:nvPr/>
        </p:nvSpPr>
        <p:spPr>
          <a:xfrm rot="16200000">
            <a:off x="3830620" y="44658"/>
            <a:ext cx="4110086" cy="6208960"/>
          </a:xfrm>
          <a:prstGeom prst="ellipse">
            <a:avLst/>
          </a:prstGeom>
          <a:gradFill>
            <a:gsLst>
              <a:gs pos="0">
                <a:schemeClr val="bg1">
                  <a:lumMod val="0"/>
                  <a:lumOff val="100000"/>
                  <a:alpha val="16000"/>
                </a:schemeClr>
              </a:gs>
              <a:gs pos="100000">
                <a:schemeClr val="bg1">
                  <a:alpha val="0"/>
                </a:schemeClr>
              </a:gs>
            </a:gsLst>
            <a:lin ang="5400000" scaled="0"/>
          </a:gradFill>
          <a:ln>
            <a:noFill/>
          </a:ln>
          <a:effectLst>
            <a:reflection stA="52000" endPos="69000" dist="50800" dir="5400000" sy="-100000" algn="bl" rotWithShape="0"/>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771015" y="-639445"/>
            <a:ext cx="8649335" cy="7755255"/>
          </a:xfrm>
          <a:prstGeom prst="ellipse">
            <a:avLst/>
          </a:prstGeom>
          <a:solidFill>
            <a:schemeClr val="accent1">
              <a:lumMod val="60000"/>
              <a:lumOff val="40000"/>
              <a:alpha val="16000"/>
            </a:schemeClr>
          </a:solidFill>
          <a:ln>
            <a:noFill/>
          </a:ln>
          <a:effectLst>
            <a:glow rad="76200">
              <a:schemeClr val="bg1">
                <a:alpha val="3000"/>
              </a:schemeClr>
            </a:glo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211850" y="2029891"/>
            <a:ext cx="6497202" cy="2175734"/>
            <a:chOff x="4522490" y="2136571"/>
            <a:chExt cx="6497202" cy="2175734"/>
          </a:xfrm>
        </p:grpSpPr>
        <p:sp>
          <p:nvSpPr>
            <p:cNvPr id="11" name="文本框 10"/>
            <p:cNvSpPr txBox="1"/>
            <p:nvPr/>
          </p:nvSpPr>
          <p:spPr>
            <a:xfrm>
              <a:off x="5877977" y="3389264"/>
              <a:ext cx="5141715" cy="922020"/>
            </a:xfrm>
            <a:prstGeom prst="rect">
              <a:avLst/>
            </a:prstGeom>
            <a:noFill/>
          </p:spPr>
          <p:txBody>
            <a:bodyPr wrap="square" rtlCol="0">
              <a:spAutoFit/>
            </a:bodyPr>
            <a:lstStyle/>
            <a:p>
              <a:r>
                <a:rPr lang="zh-CN" altLang="en-US" sz="5400" b="1">
                  <a:solidFill>
                    <a:schemeClr val="bg1"/>
                  </a:solidFill>
                  <a:latin typeface="微软雅黑 Light" panose="020B0502040204020203" pitchFamily="34" charset="-122"/>
                  <a:ea typeface="微软雅黑 Light" panose="020B0502040204020203" pitchFamily="34" charset="-122"/>
                  <a:sym typeface="+mn-ea"/>
                </a:rPr>
                <a:t>迭代评估报告</a:t>
              </a:r>
              <a:endParaRPr lang="zh-CN" altLang="en-US" sz="5400" b="1" dirty="0">
                <a:solidFill>
                  <a:schemeClr val="bg1"/>
                </a:solidFill>
                <a:latin typeface="微软雅黑 Light" panose="020B0502040204020203" pitchFamily="34" charset="-122"/>
                <a:ea typeface="微软雅黑 Light" panose="020B0502040204020203" pitchFamily="34" charset="-122"/>
                <a:sym typeface="+mn-ea"/>
              </a:endParaRPr>
            </a:p>
          </p:txBody>
        </p:sp>
        <p:cxnSp>
          <p:nvCxnSpPr>
            <p:cNvPr id="13" name="直接连接符 12"/>
            <p:cNvCxnSpPr/>
            <p:nvPr/>
          </p:nvCxnSpPr>
          <p:spPr>
            <a:xfrm flipV="1">
              <a:off x="4655708" y="2377035"/>
              <a:ext cx="2444542" cy="1935270"/>
            </a:xfrm>
            <a:prstGeom prst="line">
              <a:avLst/>
            </a:prstGeom>
            <a:ln w="6350">
              <a:solidFill>
                <a:schemeClr val="bg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5" name="文本框 14" hidden="1"/>
            <p:cNvSpPr txBox="1"/>
            <p:nvPr/>
          </p:nvSpPr>
          <p:spPr>
            <a:xfrm>
              <a:off x="4522490" y="2136571"/>
              <a:ext cx="1877327" cy="1825340"/>
            </a:xfrm>
            <a:custGeom>
              <a:avLst/>
              <a:gdLst/>
              <a:ahLst/>
              <a:cxnLst/>
              <a:rect l="l" t="t" r="r" b="b"/>
              <a:pathLst>
                <a:path w="1877327" h="1825340">
                  <a:moveTo>
                    <a:pt x="1401738" y="117454"/>
                  </a:moveTo>
                  <a:cubicBezTo>
                    <a:pt x="1516624" y="213085"/>
                    <a:pt x="1622524" y="304545"/>
                    <a:pt x="1719439" y="391832"/>
                  </a:cubicBezTo>
                  <a:lnTo>
                    <a:pt x="1636644" y="466925"/>
                  </a:lnTo>
                  <a:cubicBezTo>
                    <a:pt x="1552566" y="382847"/>
                    <a:pt x="1448591" y="289462"/>
                    <a:pt x="1324719" y="186770"/>
                  </a:cubicBezTo>
                  <a:close/>
                  <a:moveTo>
                    <a:pt x="1068632" y="0"/>
                  </a:moveTo>
                  <a:lnTo>
                    <a:pt x="1177421" y="0"/>
                  </a:lnTo>
                  <a:cubicBezTo>
                    <a:pt x="1175496" y="209876"/>
                    <a:pt x="1179347" y="404990"/>
                    <a:pt x="1188974" y="585341"/>
                  </a:cubicBezTo>
                  <a:lnTo>
                    <a:pt x="1877327" y="585341"/>
                  </a:lnTo>
                  <a:lnTo>
                    <a:pt x="1877327" y="683540"/>
                  </a:lnTo>
                  <a:lnTo>
                    <a:pt x="1194750" y="683540"/>
                  </a:lnTo>
                  <a:cubicBezTo>
                    <a:pt x="1203094" y="782381"/>
                    <a:pt x="1213042" y="873198"/>
                    <a:pt x="1224595" y="955993"/>
                  </a:cubicBezTo>
                  <a:cubicBezTo>
                    <a:pt x="1242566" y="1079865"/>
                    <a:pt x="1260216" y="1178384"/>
                    <a:pt x="1277545" y="1251552"/>
                  </a:cubicBezTo>
                  <a:cubicBezTo>
                    <a:pt x="1405268" y="1139875"/>
                    <a:pt x="1528818" y="1001242"/>
                    <a:pt x="1648197" y="835652"/>
                  </a:cubicBezTo>
                  <a:lnTo>
                    <a:pt x="1738694" y="894378"/>
                  </a:lnTo>
                  <a:lnTo>
                    <a:pt x="1718531" y="919701"/>
                  </a:lnTo>
                  <a:lnTo>
                    <a:pt x="724268" y="1713731"/>
                  </a:lnTo>
                  <a:lnTo>
                    <a:pt x="704239" y="1685744"/>
                  </a:lnTo>
                  <a:cubicBezTo>
                    <a:pt x="692686" y="1670982"/>
                    <a:pt x="681294" y="1657825"/>
                    <a:pt x="670062" y="1646272"/>
                  </a:cubicBezTo>
                  <a:cubicBezTo>
                    <a:pt x="871593" y="1548715"/>
                    <a:pt x="1043922" y="1442815"/>
                    <a:pt x="1187049" y="1328570"/>
                  </a:cubicBezTo>
                  <a:cubicBezTo>
                    <a:pt x="1156883" y="1220744"/>
                    <a:pt x="1133777" y="1101045"/>
                    <a:pt x="1117732" y="969471"/>
                  </a:cubicBezTo>
                  <a:cubicBezTo>
                    <a:pt x="1104895" y="864213"/>
                    <a:pt x="1095910" y="768902"/>
                    <a:pt x="1090775" y="683540"/>
                  </a:cubicBezTo>
                  <a:lnTo>
                    <a:pt x="538167" y="683540"/>
                  </a:lnTo>
                  <a:lnTo>
                    <a:pt x="538167" y="1058043"/>
                  </a:lnTo>
                  <a:cubicBezTo>
                    <a:pt x="696697" y="1028519"/>
                    <a:pt x="825061" y="1003488"/>
                    <a:pt x="923260" y="982950"/>
                  </a:cubicBezTo>
                  <a:cubicBezTo>
                    <a:pt x="923260" y="1019533"/>
                    <a:pt x="924544" y="1053229"/>
                    <a:pt x="927111" y="1084037"/>
                  </a:cubicBezTo>
                  <a:cubicBezTo>
                    <a:pt x="833405" y="1100082"/>
                    <a:pt x="703757" y="1125113"/>
                    <a:pt x="538167" y="1159130"/>
                  </a:cubicBezTo>
                  <a:lnTo>
                    <a:pt x="538167" y="1606800"/>
                  </a:lnTo>
                  <a:cubicBezTo>
                    <a:pt x="543302" y="1746075"/>
                    <a:pt x="478478" y="1817638"/>
                    <a:pt x="343695" y="1821489"/>
                  </a:cubicBezTo>
                  <a:cubicBezTo>
                    <a:pt x="305186" y="1824056"/>
                    <a:pt x="230093" y="1825340"/>
                    <a:pt x="118416" y="1825340"/>
                  </a:cubicBezTo>
                  <a:cubicBezTo>
                    <a:pt x="114565" y="1789398"/>
                    <a:pt x="107505" y="1752493"/>
                    <a:pt x="97236" y="1714626"/>
                  </a:cubicBezTo>
                  <a:cubicBezTo>
                    <a:pt x="128043" y="1717835"/>
                    <a:pt x="197681" y="1719761"/>
                    <a:pt x="306149" y="1720402"/>
                  </a:cubicBezTo>
                  <a:cubicBezTo>
                    <a:pt x="394078" y="1723611"/>
                    <a:pt x="436118" y="1685102"/>
                    <a:pt x="432267" y="1604875"/>
                  </a:cubicBezTo>
                  <a:lnTo>
                    <a:pt x="432267" y="1178384"/>
                  </a:lnTo>
                  <a:cubicBezTo>
                    <a:pt x="285932" y="1205983"/>
                    <a:pt x="151149" y="1232939"/>
                    <a:pt x="27919" y="1259254"/>
                  </a:cubicBezTo>
                  <a:lnTo>
                    <a:pt x="1926" y="1153353"/>
                  </a:lnTo>
                  <a:cubicBezTo>
                    <a:pt x="130932" y="1132173"/>
                    <a:pt x="274379" y="1107142"/>
                    <a:pt x="432267" y="1078260"/>
                  </a:cubicBezTo>
                  <a:lnTo>
                    <a:pt x="432267" y="683540"/>
                  </a:lnTo>
                  <a:lnTo>
                    <a:pt x="0" y="683540"/>
                  </a:lnTo>
                  <a:lnTo>
                    <a:pt x="0" y="585341"/>
                  </a:lnTo>
                  <a:lnTo>
                    <a:pt x="432267" y="585341"/>
                  </a:lnTo>
                  <a:lnTo>
                    <a:pt x="432267" y="254162"/>
                  </a:lnTo>
                  <a:cubicBezTo>
                    <a:pt x="292992" y="271491"/>
                    <a:pt x="175859" y="284648"/>
                    <a:pt x="80870" y="293634"/>
                  </a:cubicBezTo>
                  <a:cubicBezTo>
                    <a:pt x="73810" y="249990"/>
                    <a:pt x="63861" y="216294"/>
                    <a:pt x="51025" y="192547"/>
                  </a:cubicBezTo>
                  <a:cubicBezTo>
                    <a:pt x="296201" y="172650"/>
                    <a:pt x="552608" y="139276"/>
                    <a:pt x="820248" y="92423"/>
                  </a:cubicBezTo>
                  <a:lnTo>
                    <a:pt x="853943" y="190621"/>
                  </a:lnTo>
                  <a:cubicBezTo>
                    <a:pt x="792328" y="202174"/>
                    <a:pt x="687070" y="217899"/>
                    <a:pt x="538167" y="237795"/>
                  </a:cubicBezTo>
                  <a:lnTo>
                    <a:pt x="538167" y="585341"/>
                  </a:lnTo>
                  <a:lnTo>
                    <a:pt x="1084999" y="585341"/>
                  </a:lnTo>
                  <a:cubicBezTo>
                    <a:pt x="1074088" y="424886"/>
                    <a:pt x="1068632" y="229772"/>
                    <a:pt x="1068632" y="0"/>
                  </a:cubicBez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dirty="0">
                <a:solidFill>
                  <a:srgbClr val="D9D9D9"/>
                </a:solidFill>
                <a:latin typeface="微软雅黑 Light" panose="020B0502040204020203" pitchFamily="34" charset="-122"/>
                <a:ea typeface="微软雅黑 Light" panose="020B0502040204020203" pitchFamily="34" charset="-122"/>
              </a:endParaRPr>
            </a:p>
          </p:txBody>
        </p:sp>
      </p:grpSp>
      <p:pic>
        <p:nvPicPr>
          <p:cNvPr id="12" name="图片 11"/>
          <p:cNvPicPr>
            <a:picLocks noChangeAspect="1"/>
          </p:cNvPicPr>
          <p:nvPr/>
        </p:nvPicPr>
        <p:blipFill>
          <a:blip r:embed="rId1"/>
          <a:srcRect/>
          <a:stretch>
            <a:fillRect/>
          </a:stretch>
        </p:blipFill>
        <p:spPr>
          <a:xfrm>
            <a:off x="3482028" y="2270355"/>
            <a:ext cx="1408298" cy="1664352"/>
          </a:xfrm>
          <a:custGeom>
            <a:avLst/>
            <a:gdLst>
              <a:gd name="connsiteX0" fmla="*/ 0 w 1408298"/>
              <a:gd name="connsiteY0" fmla="*/ 0 h 1664352"/>
              <a:gd name="connsiteX1" fmla="*/ 1408298 w 1408298"/>
              <a:gd name="connsiteY1" fmla="*/ 0 h 1664352"/>
              <a:gd name="connsiteX2" fmla="*/ 1408298 w 1408298"/>
              <a:gd name="connsiteY2" fmla="*/ 704286 h 1664352"/>
              <a:gd name="connsiteX3" fmla="*/ 638520 w 1408298"/>
              <a:gd name="connsiteY3" fmla="*/ 1347821 h 1664352"/>
              <a:gd name="connsiteX4" fmla="*/ 903140 w 1408298"/>
              <a:gd name="connsiteY4" fmla="*/ 1664352 h 1664352"/>
              <a:gd name="connsiteX5" fmla="*/ 0 w 1408298"/>
              <a:gd name="connsiteY5" fmla="*/ 1664352 h 166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8298" h="1664352">
                <a:moveTo>
                  <a:pt x="0" y="0"/>
                </a:moveTo>
                <a:lnTo>
                  <a:pt x="1408298" y="0"/>
                </a:lnTo>
                <a:lnTo>
                  <a:pt x="1408298" y="704286"/>
                </a:lnTo>
                <a:lnTo>
                  <a:pt x="638520" y="1347821"/>
                </a:lnTo>
                <a:lnTo>
                  <a:pt x="903140" y="1664352"/>
                </a:lnTo>
                <a:lnTo>
                  <a:pt x="0" y="1664352"/>
                </a:ln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3938905" cy="685800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143125" y="762000"/>
            <a:ext cx="8940800" cy="5273040"/>
            <a:chOff x="-1724697" y="949682"/>
            <a:chExt cx="8325405" cy="4778018"/>
          </a:xfrm>
        </p:grpSpPr>
        <p:pic>
          <p:nvPicPr>
            <p:cNvPr id="4" name="Picture 9" descr="image3.png"/>
            <p:cNvPicPr>
              <a:picLocks noChangeAspect="1"/>
            </p:cNvPicPr>
            <p:nvPr/>
          </p:nvPicPr>
          <p:blipFill rotWithShape="1">
            <a:blip r:embed="rId1" cstate="screen"/>
            <a:srcRect b="6281"/>
            <a:stretch>
              <a:fillRect/>
            </a:stretch>
          </p:blipFill>
          <p:spPr bwMode="auto">
            <a:xfrm>
              <a:off x="-1724697" y="949682"/>
              <a:ext cx="8325405" cy="4778018"/>
            </a:xfrm>
            <a:prstGeom prst="rect">
              <a:avLst/>
            </a:prstGeom>
            <a:noFill/>
            <a:ln>
              <a:noFill/>
            </a:ln>
            <a:effectLst>
              <a:outerShdw dist="35921" dir="2700000" algn="ctr" rotWithShape="0">
                <a:srgbClr val="808080"/>
              </a:outerShdw>
              <a:reflection blurRad="6350" stA="21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pic>
        <p:sp>
          <p:nvSpPr>
            <p:cNvPr id="5" name="Forma libre 9"/>
            <p:cNvSpPr/>
            <p:nvPr/>
          </p:nvSpPr>
          <p:spPr bwMode="auto">
            <a:xfrm flipH="1">
              <a:off x="2219971" y="1371601"/>
              <a:ext cx="3258429" cy="3792714"/>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10" name="矩形 9"/>
          <p:cNvSpPr/>
          <p:nvPr/>
        </p:nvSpPr>
        <p:spPr>
          <a:xfrm>
            <a:off x="6811020" y="2500562"/>
            <a:ext cx="4437010" cy="417550"/>
          </a:xfrm>
          <a:prstGeom prst="rect">
            <a:avLst/>
          </a:prstGeom>
        </p:spPr>
        <p:txBody>
          <a:bodyPr wrap="square">
            <a:spAutoFit/>
          </a:bodyPr>
          <a:lstStyle/>
          <a:p>
            <a:pPr>
              <a:lnSpc>
                <a:spcPct val="130000"/>
              </a:lnSpc>
            </a:pPr>
            <a:r>
              <a:rPr lang="en-US" altLang="zh-CN"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1.完成了vision文档，明确了需求和目标</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11430000" y="-10376"/>
            <a:ext cx="762000" cy="6857999"/>
          </a:xfrm>
          <a:prstGeom prst="rect">
            <a:avLst/>
          </a:prstGeom>
          <a:solidFill>
            <a:srgbClr val="BADE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015953" y="-3299622"/>
            <a:ext cx="2912608" cy="2372925"/>
            <a:chOff x="7863365" y="2448889"/>
            <a:chExt cx="2912608" cy="2372925"/>
          </a:xfrm>
        </p:grpSpPr>
        <p:sp>
          <p:nvSpPr>
            <p:cNvPr id="17" name="文本框 16"/>
            <p:cNvSpPr txBox="1"/>
            <p:nvPr/>
          </p:nvSpPr>
          <p:spPr>
            <a:xfrm>
              <a:off x="7910943" y="2448889"/>
              <a:ext cx="1733880" cy="1741582"/>
            </a:xfrm>
            <a:custGeom>
              <a:avLst/>
              <a:gdLst/>
              <a:ahLst/>
              <a:cxnLst/>
              <a:rect l="l" t="t" r="r" b="b"/>
              <a:pathLst>
                <a:path w="1733880" h="1741582">
                  <a:moveTo>
                    <a:pt x="569937" y="234906"/>
                  </a:moveTo>
                  <a:lnTo>
                    <a:pt x="665248" y="234906"/>
                  </a:lnTo>
                  <a:lnTo>
                    <a:pt x="665248" y="1541699"/>
                  </a:lnTo>
                  <a:lnTo>
                    <a:pt x="569937" y="1618031"/>
                  </a:lnTo>
                  <a:close/>
                  <a:moveTo>
                    <a:pt x="778850" y="20217"/>
                  </a:moveTo>
                  <a:lnTo>
                    <a:pt x="1733880" y="20217"/>
                  </a:lnTo>
                  <a:lnTo>
                    <a:pt x="1733880" y="110714"/>
                  </a:lnTo>
                  <a:lnTo>
                    <a:pt x="1321831" y="110714"/>
                  </a:lnTo>
                  <a:cubicBezTo>
                    <a:pt x="1321831" y="209554"/>
                    <a:pt x="1319585" y="299730"/>
                    <a:pt x="1315092" y="381241"/>
                  </a:cubicBezTo>
                  <a:lnTo>
                    <a:pt x="1670340" y="381241"/>
                  </a:lnTo>
                  <a:lnTo>
                    <a:pt x="1670340" y="736751"/>
                  </a:lnTo>
                  <a:lnTo>
                    <a:pt x="1575992" y="812312"/>
                  </a:lnTo>
                  <a:lnTo>
                    <a:pt x="1575992" y="467887"/>
                  </a:lnTo>
                  <a:lnTo>
                    <a:pt x="1309316" y="467887"/>
                  </a:lnTo>
                  <a:cubicBezTo>
                    <a:pt x="1303539" y="574430"/>
                    <a:pt x="1294554" y="658508"/>
                    <a:pt x="1282359" y="720123"/>
                  </a:cubicBezTo>
                  <a:cubicBezTo>
                    <a:pt x="1325040" y="772111"/>
                    <a:pt x="1367882" y="825382"/>
                    <a:pt x="1410884" y="879937"/>
                  </a:cubicBezTo>
                  <a:lnTo>
                    <a:pt x="1441728" y="919840"/>
                  </a:lnTo>
                  <a:lnTo>
                    <a:pt x="1368996" y="978088"/>
                  </a:lnTo>
                  <a:lnTo>
                    <a:pt x="1354323" y="956233"/>
                  </a:lnTo>
                  <a:cubicBezTo>
                    <a:pt x="1320788" y="908257"/>
                    <a:pt x="1288136" y="863570"/>
                    <a:pt x="1256365" y="822173"/>
                  </a:cubicBezTo>
                  <a:cubicBezTo>
                    <a:pt x="1223633" y="934491"/>
                    <a:pt x="1156562" y="1042317"/>
                    <a:pt x="1055154" y="1145651"/>
                  </a:cubicBezTo>
                  <a:cubicBezTo>
                    <a:pt x="1028198" y="1122545"/>
                    <a:pt x="1001883" y="1102328"/>
                    <a:pt x="976210" y="1084999"/>
                  </a:cubicBezTo>
                  <a:cubicBezTo>
                    <a:pt x="1133457" y="946365"/>
                    <a:pt x="1213042" y="740662"/>
                    <a:pt x="1214968" y="467887"/>
                  </a:cubicBezTo>
                  <a:lnTo>
                    <a:pt x="936738" y="467887"/>
                  </a:lnTo>
                  <a:lnTo>
                    <a:pt x="936738" y="1324271"/>
                  </a:lnTo>
                  <a:lnTo>
                    <a:pt x="878478" y="1370930"/>
                  </a:lnTo>
                  <a:lnTo>
                    <a:pt x="842391" y="1370930"/>
                  </a:lnTo>
                  <a:lnTo>
                    <a:pt x="842391" y="381241"/>
                  </a:lnTo>
                  <a:lnTo>
                    <a:pt x="1220744" y="381241"/>
                  </a:lnTo>
                  <a:cubicBezTo>
                    <a:pt x="1224595" y="296521"/>
                    <a:pt x="1226521" y="206345"/>
                    <a:pt x="1226521" y="110714"/>
                  </a:cubicBezTo>
                  <a:lnTo>
                    <a:pt x="778850" y="110714"/>
                  </a:lnTo>
                  <a:close/>
                  <a:moveTo>
                    <a:pt x="0" y="0"/>
                  </a:moveTo>
                  <a:lnTo>
                    <a:pt x="455373" y="0"/>
                  </a:lnTo>
                  <a:lnTo>
                    <a:pt x="455373" y="99161"/>
                  </a:lnTo>
                  <a:lnTo>
                    <a:pt x="308075" y="613260"/>
                  </a:lnTo>
                  <a:cubicBezTo>
                    <a:pt x="418468" y="742908"/>
                    <a:pt x="471739" y="886997"/>
                    <a:pt x="467888" y="1045527"/>
                  </a:cubicBezTo>
                  <a:cubicBezTo>
                    <a:pt x="471739" y="1208549"/>
                    <a:pt x="420393" y="1296479"/>
                    <a:pt x="313851" y="1309315"/>
                  </a:cubicBezTo>
                  <a:cubicBezTo>
                    <a:pt x="281118" y="1315091"/>
                    <a:pt x="233302" y="1317659"/>
                    <a:pt x="170404" y="1317017"/>
                  </a:cubicBezTo>
                  <a:cubicBezTo>
                    <a:pt x="164628" y="1275299"/>
                    <a:pt x="158530" y="1241282"/>
                    <a:pt x="152112" y="1214967"/>
                  </a:cubicBezTo>
                  <a:cubicBezTo>
                    <a:pt x="172650" y="1216893"/>
                    <a:pt x="193189" y="1217856"/>
                    <a:pt x="213727" y="1217856"/>
                  </a:cubicBezTo>
                  <a:cubicBezTo>
                    <a:pt x="234265" y="1217856"/>
                    <a:pt x="254483" y="1216893"/>
                    <a:pt x="274379" y="1214967"/>
                  </a:cubicBezTo>
                  <a:cubicBezTo>
                    <a:pt x="339845" y="1211758"/>
                    <a:pt x="371936" y="1153994"/>
                    <a:pt x="370652" y="1041676"/>
                  </a:cubicBezTo>
                  <a:cubicBezTo>
                    <a:pt x="374503" y="903042"/>
                    <a:pt x="319306" y="766334"/>
                    <a:pt x="205062" y="631552"/>
                  </a:cubicBezTo>
                  <a:lnTo>
                    <a:pt x="357174" y="93385"/>
                  </a:lnTo>
                  <a:lnTo>
                    <a:pt x="97236" y="93385"/>
                  </a:lnTo>
                  <a:lnTo>
                    <a:pt x="97236" y="1741582"/>
                  </a:lnTo>
                  <a:lnTo>
                    <a:pt x="0" y="1741582"/>
                  </a:ln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a:solidFill>
                  <a:srgbClr val="D9D9D9"/>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042093" y="3621485"/>
              <a:ext cx="1733880" cy="1200329"/>
            </a:xfrm>
            <a:prstGeom prst="rect">
              <a:avLst/>
            </a:prstGeom>
            <a:noFill/>
          </p:spPr>
          <p:txBody>
            <a:bodyPr wrap="square" rtlCol="0">
              <a:spAutoFit/>
            </a:bodyPr>
            <a:lstStyle/>
            <a:p>
              <a:r>
                <a:rPr lang="en-US" altLang="zh-CN" sz="7200" dirty="0">
                  <a:solidFill>
                    <a:schemeClr val="bg1">
                      <a:lumMod val="85000"/>
                    </a:schemeClr>
                  </a:solidFill>
                  <a:latin typeface="微软雅黑" panose="020B0503020204020204" pitchFamily="34" charset="-122"/>
                  <a:ea typeface="微软雅黑" panose="020B0503020204020204" pitchFamily="34" charset="-122"/>
                </a:rPr>
                <a:t>L</a:t>
              </a:r>
              <a:r>
                <a:rPr lang="en-US" altLang="zh-CN" sz="6000" dirty="0">
                  <a:solidFill>
                    <a:schemeClr val="bg1">
                      <a:lumMod val="85000"/>
                    </a:schemeClr>
                  </a:solidFill>
                  <a:latin typeface="微软雅黑" panose="020B0503020204020204" pitchFamily="34" charset="-122"/>
                  <a:ea typeface="微软雅黑" panose="020B0503020204020204" pitchFamily="34" charset="-122"/>
                </a:rPr>
                <a:t>ou</a:t>
              </a:r>
              <a:endParaRPr lang="zh-CN" altLang="en-US" sz="6000"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flipV="1">
              <a:off x="7863365" y="2609256"/>
              <a:ext cx="2444542" cy="1935269"/>
            </a:xfrm>
            <a:prstGeom prst="line">
              <a:avLst/>
            </a:prstGeom>
            <a:ln w="6350">
              <a:solidFill>
                <a:srgbClr val="D1D1D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811020" y="3157787"/>
            <a:ext cx="4437010" cy="417550"/>
          </a:xfrm>
          <a:prstGeom prst="rect">
            <a:avLst/>
          </a:prstGeom>
        </p:spPr>
        <p:txBody>
          <a:bodyPr wrap="square">
            <a:spAutoFit/>
          </a:bodyPr>
          <a:lstStyle/>
          <a:p>
            <a:pPr>
              <a:lnSpc>
                <a:spcPct val="130000"/>
              </a:lnSpc>
            </a:pPr>
            <a:r>
              <a:rPr lang="en-US" altLang="zh-CN"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2.基本完成了静态页面原型的搭建</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nvSpPr>
        <p:spPr>
          <a:xfrm>
            <a:off x="6811020" y="3815012"/>
            <a:ext cx="4437010" cy="417550"/>
          </a:xfrm>
          <a:prstGeom prst="rect">
            <a:avLst/>
          </a:prstGeom>
        </p:spPr>
        <p:txBody>
          <a:bodyPr wrap="square">
            <a:spAutoFit/>
          </a:bodyPr>
          <a:lstStyle/>
          <a:p>
            <a:pPr>
              <a:lnSpc>
                <a:spcPct val="130000"/>
              </a:lnSpc>
            </a:pPr>
            <a:r>
              <a:rPr lang="en-US" altLang="zh-CN"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3.项目进度</a:t>
            </a:r>
            <a:endParaRPr lang="en-US" altLang="zh-CN"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a:srcRect t="11013" r="37067" b="35826"/>
          <a:stretch>
            <a:fillRect/>
          </a:stretch>
        </p:blipFill>
        <p:spPr>
          <a:xfrm>
            <a:off x="-933450" y="1557020"/>
            <a:ext cx="6277610" cy="3878580"/>
          </a:xfrm>
          <a:prstGeom prst="rect">
            <a:avLst/>
          </a:prstGeom>
        </p:spPr>
      </p:pic>
      <p:pic>
        <p:nvPicPr>
          <p:cNvPr id="100" name="图片 99"/>
          <p:cNvPicPr/>
          <p:nvPr/>
        </p:nvPicPr>
        <p:blipFill rotWithShape="1">
          <a:blip r:embed="rId3"/>
          <a:srcRect r="1990"/>
          <a:stretch>
            <a:fillRect/>
          </a:stretch>
        </p:blipFill>
        <p:spPr>
          <a:xfrm>
            <a:off x="-1173480" y="1534795"/>
            <a:ext cx="6507480" cy="3878580"/>
          </a:xfrm>
          <a:prstGeom prst="rect">
            <a:avLst/>
          </a:prstGeom>
          <a:noFill/>
          <a:ln w="9525">
            <a:noFill/>
          </a:ln>
        </p:spPr>
      </p:pic>
      <p:sp>
        <p:nvSpPr>
          <p:cNvPr id="24" name="文本框 23"/>
          <p:cNvSpPr txBox="1"/>
          <p:nvPr/>
        </p:nvSpPr>
        <p:spPr>
          <a:xfrm>
            <a:off x="-313" y="239065"/>
            <a:ext cx="3590846"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（一）任务达成情况</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mph" presetSubtype="2" fill="hold" nodeType="withEffect">
                                  <p:stCondLst>
                                    <p:cond delay="0"/>
                                  </p:stCondLst>
                                  <p:childTnLst>
                                    <p:animClr clrSpc="rgb" dir="cw">
                                      <p:cBhvr>
                                        <p:cTn id="9" dur="2000" fill="hold"/>
                                        <p:tgtEl>
                                          <p:spTgt spid="10"/>
                                        </p:tgtEl>
                                        <p:attrNameLst>
                                          <p:attrName>fillcolor</p:attrName>
                                        </p:attrNameLst>
                                      </p:cBhvr>
                                      <p:to>
                                        <a:schemeClr val="accent2"/>
                                      </p:to>
                                    </p:animClr>
                                    <p:set>
                                      <p:cBhvr>
                                        <p:cTn id="10" dur="2000" fill="hold"/>
                                        <p:tgtEl>
                                          <p:spTgt spid="10"/>
                                        </p:tgtEl>
                                        <p:attrNameLst>
                                          <p:attrName>fill.type</p:attrName>
                                        </p:attrNameLst>
                                      </p:cBhvr>
                                      <p:to>
                                        <p:strVal val="solid"/>
                                      </p:to>
                                    </p:set>
                                    <p:set>
                                      <p:cBhvr>
                                        <p:cTn id="11" dur="2000" fill="hold"/>
                                        <p:tgtEl>
                                          <p:spTgt spid="10"/>
                                        </p:tgtEl>
                                        <p:attrNameLst>
                                          <p:attrName>fill.on</p:attrName>
                                        </p:attrNameLst>
                                      </p:cBhvr>
                                      <p:to>
                                        <p:strVal val="true"/>
                                      </p:to>
                                    </p:set>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 presetClass="emph" presetSubtype="2" fill="hold" nodeType="withEffect">
                                  <p:stCondLst>
                                    <p:cond delay="0"/>
                                  </p:stCondLst>
                                  <p:childTnLst>
                                    <p:animClr clrSpc="rgb" dir="cw">
                                      <p:cBhvr>
                                        <p:cTn id="21" dur="2000" fill="hold"/>
                                        <p:tgtEl>
                                          <p:spTgt spid="2"/>
                                        </p:tgtEl>
                                        <p:attrNameLst>
                                          <p:attrName>fillcolor</p:attrName>
                                        </p:attrNameLst>
                                      </p:cBhvr>
                                      <p:to>
                                        <a:schemeClr val="accent2"/>
                                      </p:to>
                                    </p:animClr>
                                    <p:set>
                                      <p:cBhvr>
                                        <p:cTn id="22" dur="2000" fill="hold"/>
                                        <p:tgtEl>
                                          <p:spTgt spid="2"/>
                                        </p:tgtEl>
                                        <p:attrNameLst>
                                          <p:attrName>fill.type</p:attrName>
                                        </p:attrNameLst>
                                      </p:cBhvr>
                                      <p:to>
                                        <p:strVal val="solid"/>
                                      </p:to>
                                    </p:set>
                                    <p:set>
                                      <p:cBhvr>
                                        <p:cTn id="23" dur="2000" fill="hold"/>
                                        <p:tgtEl>
                                          <p:spTgt spid="2"/>
                                        </p:tgtEl>
                                        <p:attrNameLst>
                                          <p:attrName>fill.on</p:attrName>
                                        </p:attrNameLst>
                                      </p:cBhvr>
                                      <p:to>
                                        <p:strVal val="true"/>
                                      </p:to>
                                    </p:set>
                                  </p:childTnLst>
                                </p:cTn>
                              </p:par>
                              <p:par>
                                <p:cTn id="24" presetID="22" presetClass="entr" presetSubtype="4" fill="hold" nodeType="with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wipe(down)">
                                      <p:cBhvr>
                                        <p:cTn id="26" dur="500"/>
                                        <p:tgtEl>
                                          <p:spTgt spid="10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1" presetClass="emph" presetSubtype="2" fill="hold" nodeType="withEffect">
                                  <p:stCondLst>
                                    <p:cond delay="0"/>
                                  </p:stCondLst>
                                  <p:childTnLst>
                                    <p:animClr clrSpc="rgb" dir="cw">
                                      <p:cBhvr>
                                        <p:cTn id="33" dur="2000" fill="hold"/>
                                        <p:tgtEl>
                                          <p:spTgt spid="6"/>
                                        </p:tgtEl>
                                        <p:attrNameLst>
                                          <p:attrName>fillcolor</p:attrName>
                                        </p:attrNameLst>
                                      </p:cBhvr>
                                      <p:to>
                                        <a:schemeClr val="accent2"/>
                                      </p:to>
                                    </p:animClr>
                                    <p:set>
                                      <p:cBhvr>
                                        <p:cTn id="34" dur="2000" fill="hold"/>
                                        <p:tgtEl>
                                          <p:spTgt spid="6"/>
                                        </p:tgtEl>
                                        <p:attrNameLst>
                                          <p:attrName>fill.type</p:attrName>
                                        </p:attrNameLst>
                                      </p:cBhvr>
                                      <p:to>
                                        <p:strVal val="solid"/>
                                      </p:to>
                                    </p:set>
                                    <p:set>
                                      <p:cBhvr>
                                        <p:cTn id="35"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0000">
              <a:srgbClr val="F7DF71"/>
            </a:gs>
            <a:gs pos="0">
              <a:srgbClr val="F6F6F6"/>
            </a:gs>
            <a:gs pos="100000">
              <a:srgbClr val="E2A5AD"/>
            </a:gs>
          </a:gsLst>
          <a:lin scaled="0"/>
        </a:gradFill>
        <a:effectLst/>
      </p:bgPr>
    </p:bg>
    <p:spTree>
      <p:nvGrpSpPr>
        <p:cNvPr id="1" name=""/>
        <p:cNvGrpSpPr/>
        <p:nvPr/>
      </p:nvGrpSpPr>
      <p:grpSpPr>
        <a:xfrm>
          <a:off x="0" y="0"/>
          <a:ext cx="0" cy="0"/>
          <a:chOff x="0" y="0"/>
          <a:chExt cx="0" cy="0"/>
        </a:xfrm>
      </p:grpSpPr>
      <p:sp>
        <p:nvSpPr>
          <p:cNvPr id="4" name="矩形 3"/>
          <p:cNvSpPr/>
          <p:nvPr/>
        </p:nvSpPr>
        <p:spPr>
          <a:xfrm>
            <a:off x="-19050" y="-29210"/>
            <a:ext cx="12230100" cy="6896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290060" y="1856740"/>
            <a:ext cx="760730" cy="368300"/>
          </a:xfrm>
          <a:prstGeom prst="rect">
            <a:avLst/>
          </a:prstGeom>
          <a:noFill/>
        </p:spPr>
        <p:txBody>
          <a:bodyPr wrap="none" rtlCol="0">
            <a:spAutoFit/>
          </a:bodyPr>
          <a:lstStyle/>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week2</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3" name="文本框 52"/>
          <p:cNvSpPr txBox="1"/>
          <p:nvPr/>
        </p:nvSpPr>
        <p:spPr>
          <a:xfrm>
            <a:off x="5703570" y="1856740"/>
            <a:ext cx="760730" cy="368300"/>
          </a:xfrm>
          <a:prstGeom prst="rect">
            <a:avLst/>
          </a:prstGeom>
          <a:noFill/>
        </p:spPr>
        <p:txBody>
          <a:bodyPr wrap="none" rtlCol="0">
            <a:spAutoFit/>
          </a:bodyPr>
          <a:lstStyle/>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week3</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4" name="文本框 53"/>
          <p:cNvSpPr txBox="1"/>
          <p:nvPr/>
        </p:nvSpPr>
        <p:spPr>
          <a:xfrm>
            <a:off x="6964045" y="1856740"/>
            <a:ext cx="760730" cy="368300"/>
          </a:xfrm>
          <a:prstGeom prst="rect">
            <a:avLst/>
          </a:prstGeom>
          <a:noFill/>
        </p:spPr>
        <p:txBody>
          <a:bodyPr wrap="none" rtlCol="0">
            <a:spAutoFit/>
          </a:bodyPr>
          <a:lstStyle/>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week4</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5" name="文本框 54"/>
          <p:cNvSpPr txBox="1"/>
          <p:nvPr/>
        </p:nvSpPr>
        <p:spPr>
          <a:xfrm>
            <a:off x="8051800" y="1856740"/>
            <a:ext cx="760730" cy="368300"/>
          </a:xfrm>
          <a:prstGeom prst="rect">
            <a:avLst/>
          </a:prstGeom>
          <a:noFill/>
        </p:spPr>
        <p:txBody>
          <a:bodyPr wrap="none" rtlCol="0">
            <a:spAutoFit/>
          </a:bodyPr>
          <a:lstStyle/>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week4</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6" name="文本框 55"/>
          <p:cNvSpPr txBox="1"/>
          <p:nvPr/>
        </p:nvSpPr>
        <p:spPr>
          <a:xfrm>
            <a:off x="9237345" y="1856740"/>
            <a:ext cx="529590" cy="368300"/>
          </a:xfrm>
          <a:prstGeom prst="rect">
            <a:avLst/>
          </a:prstGeom>
          <a:noFill/>
        </p:spPr>
        <p:txBody>
          <a:bodyPr wrap="none" rtlCol="0">
            <a:spAutoFit/>
          </a:bodyPr>
          <a:lstStyle/>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3" name="矩形 2"/>
          <p:cNvSpPr/>
          <p:nvPr/>
        </p:nvSpPr>
        <p:spPr>
          <a:xfrm>
            <a:off x="10278745" y="2486025"/>
            <a:ext cx="76200" cy="2857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052050" y="1854835"/>
            <a:ext cx="529590" cy="368300"/>
          </a:xfrm>
          <a:prstGeom prst="rect">
            <a:avLst/>
          </a:prstGeom>
          <a:noFill/>
        </p:spPr>
        <p:txBody>
          <a:bodyPr wrap="none" rtlCol="0">
            <a:spAutoFit/>
          </a:bodyPr>
          <a:lstStyle/>
          <a:p>
            <a:r>
              <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8" name="文本框 17"/>
          <p:cNvSpPr txBox="1"/>
          <p:nvPr/>
        </p:nvSpPr>
        <p:spPr>
          <a:xfrm>
            <a:off x="1306195" y="4110990"/>
            <a:ext cx="4397375" cy="645160"/>
          </a:xfrm>
          <a:prstGeom prst="rect">
            <a:avLst/>
          </a:prstGeom>
          <a:noFill/>
        </p:spPr>
        <p:txBody>
          <a:bodyPr wrap="square" rtlCol="0">
            <a:spAutoFit/>
          </a:bodyPr>
          <a:lstStyle/>
          <a:p>
            <a:pPr algn="ctr"/>
            <a:r>
              <a:rPr lang="zh-CN" altLang="en-US"/>
              <a:t>按作业进度完成了软件产品分析、制定了界面原型迭代计划、编写了《Vision文档》</a:t>
            </a:r>
            <a:endParaRPr lang="zh-CN" altLang="en-US"/>
          </a:p>
        </p:txBody>
      </p:sp>
      <p:sp>
        <p:nvSpPr>
          <p:cNvPr id="57" name="文本框 56"/>
          <p:cNvSpPr txBox="1"/>
          <p:nvPr/>
        </p:nvSpPr>
        <p:spPr>
          <a:xfrm>
            <a:off x="2729230" y="5013325"/>
            <a:ext cx="4032885" cy="645160"/>
          </a:xfrm>
          <a:prstGeom prst="rect">
            <a:avLst/>
          </a:prstGeom>
          <a:noFill/>
        </p:spPr>
        <p:txBody>
          <a:bodyPr wrap="square" rtlCol="0">
            <a:spAutoFit/>
          </a:bodyPr>
          <a:lstStyle/>
          <a:p>
            <a:pPr algn="ctr"/>
            <a:r>
              <a:rPr lang="zh-CN" altLang="en-US"/>
              <a:t>静态页面的框架已经基本搭建完成，尚余一些细节上的功能页面没有搭建</a:t>
            </a:r>
            <a:endParaRPr lang="zh-CN" altLang="en-US"/>
          </a:p>
        </p:txBody>
      </p:sp>
      <p:sp>
        <p:nvSpPr>
          <p:cNvPr id="58" name="文本框 57"/>
          <p:cNvSpPr txBox="1"/>
          <p:nvPr/>
        </p:nvSpPr>
        <p:spPr>
          <a:xfrm>
            <a:off x="8821420" y="3609340"/>
            <a:ext cx="1609725" cy="368300"/>
          </a:xfrm>
          <a:prstGeom prst="rect">
            <a:avLst/>
          </a:prstGeom>
          <a:noFill/>
        </p:spPr>
        <p:txBody>
          <a:bodyPr wrap="square" rtlCol="0">
            <a:spAutoFit/>
          </a:bodyPr>
          <a:lstStyle/>
          <a:p>
            <a:r>
              <a:rPr lang="zh-CN" altLang="en-US"/>
              <a:t>迭代二阶段</a:t>
            </a:r>
            <a:endParaRPr lang="zh-CN" altLang="en-US"/>
          </a:p>
        </p:txBody>
      </p:sp>
      <p:sp>
        <p:nvSpPr>
          <p:cNvPr id="59" name="文本框 58"/>
          <p:cNvSpPr txBox="1"/>
          <p:nvPr/>
        </p:nvSpPr>
        <p:spPr>
          <a:xfrm>
            <a:off x="9779000" y="3977640"/>
            <a:ext cx="1609725" cy="368300"/>
          </a:xfrm>
          <a:prstGeom prst="rect">
            <a:avLst/>
          </a:prstGeom>
          <a:noFill/>
        </p:spPr>
        <p:txBody>
          <a:bodyPr wrap="square" rtlCol="0">
            <a:spAutoFit/>
          </a:bodyPr>
          <a:lstStyle/>
          <a:p>
            <a:r>
              <a:rPr lang="zh-CN" altLang="en-US"/>
              <a:t>迭代三阶段</a:t>
            </a:r>
            <a:endParaRPr lang="zh-CN" altLang="en-US"/>
          </a:p>
        </p:txBody>
      </p:sp>
      <p:sp>
        <p:nvSpPr>
          <p:cNvPr id="64" name="文本框 63"/>
          <p:cNvSpPr txBox="1"/>
          <p:nvPr/>
        </p:nvSpPr>
        <p:spPr>
          <a:xfrm>
            <a:off x="5344160" y="5821045"/>
            <a:ext cx="4032885" cy="645160"/>
          </a:xfrm>
          <a:prstGeom prst="rect">
            <a:avLst/>
          </a:prstGeom>
          <a:noFill/>
        </p:spPr>
        <p:txBody>
          <a:bodyPr wrap="square" rtlCol="0">
            <a:spAutoFit/>
          </a:bodyPr>
          <a:lstStyle/>
          <a:p>
            <a:pPr algn="ctr"/>
            <a:r>
              <a:rPr lang="zh-CN" altLang="en-US">
                <a:sym typeface="+mn-ea"/>
              </a:rPr>
              <a:t>页面风格存在一定的差异，页面部分细节有待进一步完善统一</a:t>
            </a:r>
            <a:endParaRPr lang="zh-CN" altLang="en-US"/>
          </a:p>
        </p:txBody>
      </p:sp>
      <p:sp>
        <p:nvSpPr>
          <p:cNvPr id="65" name="文本框 64"/>
          <p:cNvSpPr txBox="1"/>
          <p:nvPr/>
        </p:nvSpPr>
        <p:spPr>
          <a:xfrm>
            <a:off x="7493635" y="4622165"/>
            <a:ext cx="4501515" cy="922020"/>
          </a:xfrm>
          <a:prstGeom prst="rect">
            <a:avLst/>
          </a:prstGeom>
          <a:noFill/>
        </p:spPr>
        <p:txBody>
          <a:bodyPr wrap="square" rtlCol="0">
            <a:spAutoFit/>
          </a:bodyPr>
          <a:lstStyle/>
          <a:p>
            <a:pPr algn="ctr"/>
            <a:r>
              <a:rPr lang="zh-CN" altLang="en-US" dirty="0">
                <a:sym typeface="+mn-ea"/>
              </a:rPr>
              <a:t>页面完成基本功能：挂号预约、用户管理、流程跟踪、预约详情等；患者、医生、管理员个性化功能在后期将进一步完善</a:t>
            </a:r>
            <a:endParaRPr lang="zh-CN" altLang="en-US" dirty="0"/>
          </a:p>
        </p:txBody>
      </p:sp>
      <p:sp>
        <p:nvSpPr>
          <p:cNvPr id="69" name="矩形 68"/>
          <p:cNvSpPr/>
          <p:nvPr/>
        </p:nvSpPr>
        <p:spPr>
          <a:xfrm>
            <a:off x="0" y="13644"/>
            <a:ext cx="3718168" cy="697414"/>
          </a:xfrm>
          <a:prstGeom prst="rect">
            <a:avLst/>
          </a:prstGeom>
          <a:solidFill>
            <a:srgbClr val="F2D2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0" name="文本框 69"/>
          <p:cNvSpPr txBox="1"/>
          <p:nvPr/>
        </p:nvSpPr>
        <p:spPr>
          <a:xfrm>
            <a:off x="127322" y="110615"/>
            <a:ext cx="3590846" cy="52197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（一）任务达成情况</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5" name="矩形 4"/>
          <p:cNvSpPr/>
          <p:nvPr/>
        </p:nvSpPr>
        <p:spPr>
          <a:xfrm>
            <a:off x="1054735" y="2417445"/>
            <a:ext cx="10058400" cy="400050"/>
          </a:xfrm>
          <a:prstGeom prst="rect">
            <a:avLst/>
          </a:prstGeom>
          <a:solidFill>
            <a:srgbClr val="BDED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793750" y="1229360"/>
            <a:ext cx="2780030" cy="2780030"/>
            <a:chOff x="690" y="3211"/>
            <a:chExt cx="4378" cy="4378"/>
          </a:xfrm>
          <a:effectLst>
            <a:outerShdw blurRad="50800" dist="38100" dir="2700000" algn="tl" rotWithShape="0">
              <a:prstClr val="black">
                <a:alpha val="40000"/>
              </a:prstClr>
            </a:outerShdw>
          </a:effectLst>
        </p:grpSpPr>
        <p:sp>
          <p:nvSpPr>
            <p:cNvPr id="2" name="任意多边形 1"/>
            <p:cNvSpPr/>
            <p:nvPr/>
          </p:nvSpPr>
          <p:spPr>
            <a:xfrm>
              <a:off x="690" y="3211"/>
              <a:ext cx="4379" cy="437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381" h="4381">
                  <a:moveTo>
                    <a:pt x="0" y="2190"/>
                  </a:moveTo>
                  <a:cubicBezTo>
                    <a:pt x="-38" y="961"/>
                    <a:pt x="1088" y="-30"/>
                    <a:pt x="2190" y="0"/>
                  </a:cubicBezTo>
                  <a:cubicBezTo>
                    <a:pt x="3418" y="-38"/>
                    <a:pt x="4409" y="1088"/>
                    <a:pt x="4379" y="2190"/>
                  </a:cubicBezTo>
                  <a:cubicBezTo>
                    <a:pt x="4417" y="3418"/>
                    <a:pt x="3291" y="4409"/>
                    <a:pt x="2190" y="4379"/>
                  </a:cubicBezTo>
                  <a:cubicBezTo>
                    <a:pt x="961" y="4417"/>
                    <a:pt x="-30" y="3291"/>
                    <a:pt x="0" y="2190"/>
                  </a:cubicBezTo>
                  <a:close/>
                  <a:moveTo>
                    <a:pt x="585" y="2189"/>
                  </a:moveTo>
                  <a:cubicBezTo>
                    <a:pt x="557" y="1288"/>
                    <a:pt x="1382" y="562"/>
                    <a:pt x="2190" y="584"/>
                  </a:cubicBezTo>
                  <a:cubicBezTo>
                    <a:pt x="3090" y="556"/>
                    <a:pt x="3816" y="1381"/>
                    <a:pt x="3794" y="2189"/>
                  </a:cubicBezTo>
                  <a:cubicBezTo>
                    <a:pt x="3822" y="3089"/>
                    <a:pt x="2997" y="3815"/>
                    <a:pt x="2190" y="3793"/>
                  </a:cubicBezTo>
                  <a:cubicBezTo>
                    <a:pt x="1289" y="3821"/>
                    <a:pt x="563" y="2996"/>
                    <a:pt x="585" y="2189"/>
                  </a:cubicBezTo>
                  <a:close/>
                </a:path>
              </a:pathLst>
            </a:custGeom>
            <a:solidFill>
              <a:srgbClr val="E4AC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5"/>
            <p:cNvSpPr/>
            <p:nvPr/>
          </p:nvSpPr>
          <p:spPr>
            <a:xfrm>
              <a:off x="4260" y="3705"/>
              <a:ext cx="808" cy="338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11" h="3384">
                  <a:moveTo>
                    <a:pt x="0" y="0"/>
                  </a:moveTo>
                  <a:cubicBezTo>
                    <a:pt x="441" y="318"/>
                    <a:pt x="849" y="1135"/>
                    <a:pt x="808" y="1642"/>
                  </a:cubicBezTo>
                  <a:lnTo>
                    <a:pt x="807" y="1694"/>
                  </a:lnTo>
                  <a:lnTo>
                    <a:pt x="808" y="1753"/>
                  </a:lnTo>
                  <a:cubicBezTo>
                    <a:pt x="837" y="2407"/>
                    <a:pt x="398" y="3078"/>
                    <a:pt x="0" y="3384"/>
                  </a:cubicBezTo>
                  <a:lnTo>
                    <a:pt x="0" y="2511"/>
                  </a:lnTo>
                  <a:cubicBezTo>
                    <a:pt x="144" y="2302"/>
                    <a:pt x="232" y="1940"/>
                    <a:pt x="223" y="1736"/>
                  </a:cubicBezTo>
                  <a:lnTo>
                    <a:pt x="222" y="1693"/>
                  </a:lnTo>
                  <a:lnTo>
                    <a:pt x="223" y="1655"/>
                  </a:lnTo>
                  <a:cubicBezTo>
                    <a:pt x="237" y="1396"/>
                    <a:pt x="102" y="1041"/>
                    <a:pt x="0" y="884"/>
                  </a:cubicBezTo>
                  <a:lnTo>
                    <a:pt x="0" y="0"/>
                  </a:lnTo>
                  <a:close/>
                </a:path>
              </a:pathLst>
            </a:custGeom>
            <a:solidFill>
              <a:srgbClr val="E4AC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矩形 12"/>
          <p:cNvSpPr/>
          <p:nvPr/>
        </p:nvSpPr>
        <p:spPr>
          <a:xfrm>
            <a:off x="8312150" y="2477135"/>
            <a:ext cx="76200" cy="2857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486900" y="2477135"/>
            <a:ext cx="76200" cy="2857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9458325" y="2994025"/>
            <a:ext cx="136525" cy="497840"/>
            <a:chOff x="6653" y="6060"/>
            <a:chExt cx="215" cy="784"/>
          </a:xfrm>
        </p:grpSpPr>
        <p:sp>
          <p:nvSpPr>
            <p:cNvPr id="40" name="椭圆 39"/>
            <p:cNvSpPr/>
            <p:nvPr/>
          </p:nvSpPr>
          <p:spPr>
            <a:xfrm>
              <a:off x="6658"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stCxn id="40" idx="4"/>
            </p:cNvCxnSpPr>
            <p:nvPr/>
          </p:nvCxnSpPr>
          <p:spPr>
            <a:xfrm>
              <a:off x="6763" y="6270"/>
              <a:ext cx="2" cy="526"/>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6653" y="6634"/>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8302625" y="2994025"/>
            <a:ext cx="140970" cy="1546860"/>
            <a:chOff x="8302625" y="2994025"/>
            <a:chExt cx="140970" cy="1546860"/>
          </a:xfrm>
        </p:grpSpPr>
        <p:sp>
          <p:nvSpPr>
            <p:cNvPr id="60" name="椭圆 59"/>
            <p:cNvSpPr/>
            <p:nvPr/>
          </p:nvSpPr>
          <p:spPr>
            <a:xfrm>
              <a:off x="8302625" y="2994025"/>
              <a:ext cx="133350" cy="133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a:stCxn id="60" idx="4"/>
            </p:cNvCxnSpPr>
            <p:nvPr/>
          </p:nvCxnSpPr>
          <p:spPr>
            <a:xfrm flipH="1">
              <a:off x="8362950" y="3127375"/>
              <a:ext cx="6350" cy="128016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8310245" y="4407535"/>
              <a:ext cx="133350" cy="133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0288905" y="2994025"/>
            <a:ext cx="133350" cy="906780"/>
            <a:chOff x="10288905" y="2994025"/>
            <a:chExt cx="133350" cy="906780"/>
          </a:xfrm>
        </p:grpSpPr>
        <p:grpSp>
          <p:nvGrpSpPr>
            <p:cNvPr id="35" name="组合 34"/>
            <p:cNvGrpSpPr/>
            <p:nvPr/>
          </p:nvGrpSpPr>
          <p:grpSpPr>
            <a:xfrm>
              <a:off x="10288905" y="2994025"/>
              <a:ext cx="133350" cy="906780"/>
              <a:chOff x="9757" y="6060"/>
              <a:chExt cx="210" cy="1428"/>
            </a:xfrm>
          </p:grpSpPr>
          <p:sp>
            <p:nvSpPr>
              <p:cNvPr id="36" name="椭圆 35"/>
              <p:cNvSpPr/>
              <p:nvPr/>
            </p:nvSpPr>
            <p:spPr>
              <a:xfrm>
                <a:off x="9757"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a:stCxn id="36" idx="4"/>
              </p:cNvCxnSpPr>
              <p:nvPr/>
            </p:nvCxnSpPr>
            <p:spPr>
              <a:xfrm>
                <a:off x="9862" y="6270"/>
                <a:ext cx="0" cy="1218"/>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63" name="椭圆 62"/>
            <p:cNvSpPr/>
            <p:nvPr/>
          </p:nvSpPr>
          <p:spPr>
            <a:xfrm>
              <a:off x="10288905" y="3767455"/>
              <a:ext cx="133350" cy="133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p:cNvSpPr txBox="1"/>
          <p:nvPr/>
        </p:nvSpPr>
        <p:spPr>
          <a:xfrm>
            <a:off x="1170940" y="2344420"/>
            <a:ext cx="2026285" cy="953135"/>
          </a:xfrm>
          <a:prstGeom prst="rect">
            <a:avLst/>
          </a:prstGeom>
          <a:noFill/>
        </p:spPr>
        <p:txBody>
          <a:bodyPr wrap="none" rtlCol="0">
            <a:spAutoFit/>
          </a:bodyPr>
          <a:lstStyle/>
          <a:p>
            <a:r>
              <a:rPr lang="en-US" altLang="zh-CN" sz="2800" b="1">
                <a:solidFill>
                  <a:srgbClr val="1C7E87"/>
                </a:solidFill>
              </a:rPr>
              <a:t>2022Spring</a:t>
            </a:r>
            <a:endParaRPr lang="en-US" altLang="zh-CN" sz="2800" b="1">
              <a:solidFill>
                <a:srgbClr val="1C7E87"/>
              </a:solidFill>
            </a:endParaRPr>
          </a:p>
          <a:p>
            <a:endParaRPr lang="en-US" altLang="zh-CN" sz="2800" b="1">
              <a:solidFill>
                <a:srgbClr val="1C7E87"/>
              </a:solidFill>
            </a:endParaRPr>
          </a:p>
        </p:txBody>
      </p:sp>
      <p:grpSp>
        <p:nvGrpSpPr>
          <p:cNvPr id="31" name="组合 30"/>
          <p:cNvGrpSpPr/>
          <p:nvPr/>
        </p:nvGrpSpPr>
        <p:grpSpPr>
          <a:xfrm>
            <a:off x="7195820" y="2994025"/>
            <a:ext cx="133350" cy="2687320"/>
            <a:chOff x="6658" y="6060"/>
            <a:chExt cx="210" cy="4232"/>
          </a:xfrm>
        </p:grpSpPr>
        <p:sp>
          <p:nvSpPr>
            <p:cNvPr id="32" name="椭圆 31"/>
            <p:cNvSpPr/>
            <p:nvPr/>
          </p:nvSpPr>
          <p:spPr>
            <a:xfrm>
              <a:off x="6658"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4"/>
              <a:endCxn id="34" idx="0"/>
            </p:cNvCxnSpPr>
            <p:nvPr/>
          </p:nvCxnSpPr>
          <p:spPr>
            <a:xfrm>
              <a:off x="6763" y="6270"/>
              <a:ext cx="0" cy="3812"/>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658" y="10082"/>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935345" y="2994025"/>
            <a:ext cx="136525" cy="1911350"/>
            <a:chOff x="6653" y="6060"/>
            <a:chExt cx="215" cy="3010"/>
          </a:xfrm>
        </p:grpSpPr>
        <p:sp>
          <p:nvSpPr>
            <p:cNvPr id="28" name="椭圆 27"/>
            <p:cNvSpPr/>
            <p:nvPr/>
          </p:nvSpPr>
          <p:spPr>
            <a:xfrm>
              <a:off x="6658"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a:stCxn id="28" idx="4"/>
              <a:endCxn id="30" idx="0"/>
            </p:cNvCxnSpPr>
            <p:nvPr/>
          </p:nvCxnSpPr>
          <p:spPr>
            <a:xfrm flipH="1">
              <a:off x="6758" y="6270"/>
              <a:ext cx="5" cy="2590"/>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6653" y="88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块3"/>
          <p:cNvSpPr/>
          <p:nvPr/>
        </p:nvSpPr>
        <p:spPr>
          <a:xfrm>
            <a:off x="7251700" y="2477135"/>
            <a:ext cx="76200" cy="2857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块2"/>
          <p:cNvSpPr/>
          <p:nvPr/>
        </p:nvSpPr>
        <p:spPr>
          <a:xfrm>
            <a:off x="5981700" y="2477135"/>
            <a:ext cx="76200" cy="2857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500245" y="2994025"/>
            <a:ext cx="133350" cy="1116965"/>
            <a:chOff x="6658" y="6060"/>
            <a:chExt cx="210" cy="1759"/>
          </a:xfrm>
        </p:grpSpPr>
        <p:sp>
          <p:nvSpPr>
            <p:cNvPr id="20" name="椭圆 19"/>
            <p:cNvSpPr/>
            <p:nvPr/>
          </p:nvSpPr>
          <p:spPr>
            <a:xfrm>
              <a:off x="6658" y="6060"/>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p:cNvCxnSpPr>
            <p:nvPr/>
          </p:nvCxnSpPr>
          <p:spPr>
            <a:xfrm flipH="1">
              <a:off x="6762" y="6270"/>
              <a:ext cx="2" cy="1549"/>
            </a:xfrm>
            <a:prstGeom prst="line">
              <a:avLst/>
            </a:prstGeom>
            <a:ln w="127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6658" y="7609"/>
              <a:ext cx="210" cy="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块1"/>
          <p:cNvSpPr/>
          <p:nvPr/>
        </p:nvSpPr>
        <p:spPr>
          <a:xfrm>
            <a:off x="4546600" y="2477135"/>
            <a:ext cx="76200" cy="285750"/>
          </a:xfrm>
          <a:prstGeom prst="rect">
            <a:avLst/>
          </a:prstGeom>
          <a:solidFill>
            <a:srgbClr val="135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blinds(horizontal)">
                                      <p:cBhvr>
                                        <p:cTn id="13" dur="500"/>
                                        <p:tgtEl>
                                          <p:spTgt spid="51"/>
                                        </p:tgtEl>
                                      </p:cBhvr>
                                    </p:animEffect>
                                  </p:childTnLst>
                                </p:cTn>
                              </p:par>
                              <p:par>
                                <p:cTn id="14" presetID="22" presetClass="entr" presetSubtype="1"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500"/>
                                        <p:tgtEl>
                                          <p:spTgt spid="19"/>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blinds(horizontal)">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22" presetClass="entr" presetSubtype="1"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1500"/>
                            </p:stCondLst>
                            <p:childTnLst>
                              <p:par>
                                <p:cTn id="32" presetID="3" presetClass="entr" presetSubtype="1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blinds(horizontal)">
                                      <p:cBhvr>
                                        <p:cTn id="34" dur="500"/>
                                        <p:tgtEl>
                                          <p:spTgt spid="57"/>
                                        </p:tgtEl>
                                      </p:cBhvr>
                                    </p:animEffect>
                                  </p:childTnLst>
                                </p:cTn>
                              </p:par>
                            </p:childTnLst>
                          </p:cTn>
                        </p:par>
                        <p:par>
                          <p:cTn id="35" fill="hold">
                            <p:stCondLst>
                              <p:cond delay="2000"/>
                            </p:stCondLst>
                            <p:childTnLst>
                              <p:par>
                                <p:cTn id="36" presetID="3" presetClass="entr" presetSubtype="1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blinds(horizontal)">
                                      <p:cBhvr>
                                        <p:cTn id="38" dur="500"/>
                                        <p:tgtEl>
                                          <p:spTgt spid="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22" presetClass="entr" presetSubtype="1"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childTnLst>
                          </p:cTn>
                        </p:par>
                        <p:par>
                          <p:cTn id="45" fill="hold">
                            <p:stCondLst>
                              <p:cond delay="2500"/>
                            </p:stCondLst>
                            <p:childTnLst>
                              <p:par>
                                <p:cTn id="46" presetID="3" presetClass="entr" presetSubtype="1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blinds(horizontal)">
                                      <p:cBhvr>
                                        <p:cTn id="48" dur="500"/>
                                        <p:tgtEl>
                                          <p:spTgt spid="64"/>
                                        </p:tgtEl>
                                      </p:cBhvr>
                                    </p:animEffect>
                                  </p:childTnLst>
                                </p:cTn>
                              </p:par>
                            </p:childTnLst>
                          </p:cTn>
                        </p:par>
                        <p:par>
                          <p:cTn id="49" fill="hold">
                            <p:stCondLst>
                              <p:cond delay="3000"/>
                            </p:stCondLst>
                            <p:childTnLst>
                              <p:par>
                                <p:cTn id="50" presetID="3" presetClass="entr" presetSubtype="10" fill="hold" grpId="0" nodeType="after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blinds(horizontal)">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2" presetClass="entr" presetSubtype="1"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up)">
                                      <p:cBhvr>
                                        <p:cTn id="58" dur="500"/>
                                        <p:tgtEl>
                                          <p:spTgt spid="7"/>
                                        </p:tgtEl>
                                      </p:cBhvr>
                                    </p:animEffect>
                                  </p:childTnLst>
                                </p:cTn>
                              </p:par>
                            </p:childTnLst>
                          </p:cTn>
                        </p:par>
                        <p:par>
                          <p:cTn id="59" fill="hold">
                            <p:stCondLst>
                              <p:cond delay="3500"/>
                            </p:stCondLst>
                            <p:childTnLst>
                              <p:par>
                                <p:cTn id="60" presetID="3" presetClass="entr" presetSubtype="10" fill="hold" grpId="0" nodeType="after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blinds(horizontal)">
                                      <p:cBhvr>
                                        <p:cTn id="62" dur="500"/>
                                        <p:tgtEl>
                                          <p:spTgt spid="65"/>
                                        </p:tgtEl>
                                      </p:cBhvr>
                                    </p:animEffect>
                                  </p:childTnLst>
                                </p:cTn>
                              </p:par>
                            </p:childTnLst>
                          </p:cTn>
                        </p:par>
                        <p:par>
                          <p:cTn id="63" fill="hold">
                            <p:stCondLst>
                              <p:cond delay="4000"/>
                            </p:stCondLst>
                            <p:childTnLst>
                              <p:par>
                                <p:cTn id="64" presetID="3" presetClass="entr" presetSubtype="10" fill="hold" grpId="0"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blinds(horizontal)">
                                      <p:cBhvr>
                                        <p:cTn id="66" dur="500"/>
                                        <p:tgtEl>
                                          <p:spTgt spid="5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par>
                                <p:cTn id="70" presetID="22" presetClass="entr" presetSubtype="1"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500"/>
                                        <p:tgtEl>
                                          <p:spTgt spid="39"/>
                                        </p:tgtEl>
                                      </p:cBhvr>
                                    </p:animEffect>
                                  </p:childTnLst>
                                </p:cTn>
                              </p:par>
                            </p:childTnLst>
                          </p:cTn>
                        </p:par>
                        <p:par>
                          <p:cTn id="73" fill="hold">
                            <p:stCondLst>
                              <p:cond delay="4500"/>
                            </p:stCondLst>
                            <p:childTnLst>
                              <p:par>
                                <p:cTn id="74" presetID="3" presetClass="entr" presetSubtype="10" fill="hold" grpId="0" nodeType="after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blinds(horizontal)">
                                      <p:cBhvr>
                                        <p:cTn id="76" dur="500"/>
                                        <p:tgtEl>
                                          <p:spTgt spid="58"/>
                                        </p:tgtEl>
                                      </p:cBhvr>
                                    </p:animEffect>
                                  </p:childTnLst>
                                </p:cTn>
                              </p:par>
                            </p:childTnLst>
                          </p:cTn>
                        </p:par>
                        <p:par>
                          <p:cTn id="77" fill="hold">
                            <p:stCondLst>
                              <p:cond delay="5000"/>
                            </p:stCondLst>
                            <p:childTnLst>
                              <p:par>
                                <p:cTn id="78" presetID="3" presetClass="entr" presetSubtype="10" fill="hold" grpId="0"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blinds(horizontal)">
                                      <p:cBhvr>
                                        <p:cTn id="80" dur="500"/>
                                        <p:tgtEl>
                                          <p:spTgt spid="17"/>
                                        </p:tgtEl>
                                      </p:cBhvr>
                                    </p:animEffect>
                                  </p:childTnLst>
                                </p:cTn>
                              </p:par>
                              <p:par>
                                <p:cTn id="81" presetID="22" presetClass="entr" presetSubtype="1"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up)">
                                      <p:cBhvr>
                                        <p:cTn id="83" dur="500"/>
                                        <p:tgtEl>
                                          <p:spTgt spid="10"/>
                                        </p:tgtEl>
                                      </p:cBhvr>
                                    </p:animEffect>
                                  </p:childTnLst>
                                </p:cTn>
                              </p:par>
                            </p:childTnLst>
                          </p:cTn>
                        </p:par>
                        <p:par>
                          <p:cTn id="84" fill="hold">
                            <p:stCondLst>
                              <p:cond delay="5500"/>
                            </p:stCondLst>
                            <p:childTnLst>
                              <p:par>
                                <p:cTn id="85" presetID="3" presetClass="entr" presetSubtype="10" fill="hold" grpId="0"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blinds(horizontal)">
                                      <p:cBhvr>
                                        <p:cTn id="8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1" grpId="0"/>
      <p:bldP spid="53" grpId="0"/>
      <p:bldP spid="54" grpId="0"/>
      <p:bldP spid="55" grpId="0"/>
      <p:bldP spid="56" grpId="0"/>
      <p:bldP spid="17" grpId="0"/>
      <p:bldP spid="18" grpId="0"/>
      <p:bldP spid="18" grpId="1"/>
      <p:bldP spid="57" grpId="0"/>
      <p:bldP spid="57" grpId="1"/>
      <p:bldP spid="58" grpId="0"/>
      <p:bldP spid="58" grpId="1"/>
      <p:bldP spid="59" grpId="0"/>
      <p:bldP spid="59" grpId="1"/>
      <p:bldP spid="64" grpId="0"/>
      <p:bldP spid="64" grpId="1"/>
      <p:bldP spid="65" grpId="0"/>
      <p:bldP spid="65" grpId="1"/>
      <p:bldP spid="13" grpId="0" animBg="1"/>
      <p:bldP spid="14" grpId="0" animBg="1"/>
      <p:bldP spid="12" grpId="0" animBg="1"/>
      <p:bldP spid="11"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E593"/>
        </a:solidFill>
        <a:effectLst/>
      </p:bgPr>
    </p:bg>
    <p:spTree>
      <p:nvGrpSpPr>
        <p:cNvPr id="1" name=""/>
        <p:cNvGrpSpPr/>
        <p:nvPr/>
      </p:nvGrpSpPr>
      <p:grpSpPr>
        <a:xfrm>
          <a:off x="0" y="0"/>
          <a:ext cx="0" cy="0"/>
          <a:chOff x="0" y="0"/>
          <a:chExt cx="0" cy="0"/>
        </a:xfrm>
      </p:grpSpPr>
      <p:sp>
        <p:nvSpPr>
          <p:cNvPr id="11" name="矩形 10"/>
          <p:cNvSpPr/>
          <p:nvPr/>
        </p:nvSpPr>
        <p:spPr>
          <a:xfrm>
            <a:off x="4627855" y="3412013"/>
            <a:ext cx="2848658" cy="1489075"/>
          </a:xfrm>
          <a:prstGeom prst="rect">
            <a:avLst/>
          </a:prstGeom>
        </p:spPr>
        <p:txBody>
          <a:bodyPr wrap="square">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不同的组员制作页面的思路不同导致我们的展示的链接逻辑不能正确对应，经小组讨论后明确后由两名组员汇总评审，</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并完成页面逻辑链接。</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1729924" y="3637014"/>
            <a:ext cx="2433576" cy="2607310"/>
          </a:xfrm>
          <a:prstGeom prst="rect">
            <a:avLst/>
          </a:prstGeom>
        </p:spPr>
        <p:txBody>
          <a:bodyPr wrap="square">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针对Vision文档，第一次制定时功能需求未细化，功能特性提炼不足，部分质量特性要求与功能需求混淆，缺乏对同类竞争产品的分析，约束及产品需求部分叙述较为简略，有待进一步完善改进。</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7980699" y="3552051"/>
            <a:ext cx="2433576" cy="2886710"/>
          </a:xfrm>
          <a:prstGeom prst="rect">
            <a:avLst/>
          </a:prstGeom>
        </p:spPr>
        <p:txBody>
          <a:bodyPr wrap="square">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在项目开发前小组成员</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大都</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都没有接触过网页开发，对HTML、CSS等语言从零基础学习，组员对版本控制相关知识了解较少</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在项目开始前</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一半组员没有使用过Github进行项目管理，在使用Github过程中一些操作失误影响导致代码丢失造成项目返工。</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任意多边形: 形状 16"/>
          <p:cNvSpPr/>
          <p:nvPr/>
        </p:nvSpPr>
        <p:spPr>
          <a:xfrm>
            <a:off x="10845922" y="16608"/>
            <a:ext cx="1350903" cy="1409538"/>
          </a:xfrm>
          <a:custGeom>
            <a:avLst/>
            <a:gdLst>
              <a:gd name="connsiteX0" fmla="*/ 0 w 1350903"/>
              <a:gd name="connsiteY0" fmla="*/ 0 h 1409538"/>
              <a:gd name="connsiteX1" fmla="*/ 1350903 w 1350903"/>
              <a:gd name="connsiteY1" fmla="*/ 0 h 1409538"/>
              <a:gd name="connsiteX2" fmla="*/ 1350903 w 1350903"/>
              <a:gd name="connsiteY2" fmla="*/ 1409538 h 1409538"/>
            </a:gdLst>
            <a:ahLst/>
            <a:cxnLst>
              <a:cxn ang="0">
                <a:pos x="connsiteX0" y="connsiteY0"/>
              </a:cxn>
              <a:cxn ang="0">
                <a:pos x="connsiteX1" y="connsiteY1"/>
              </a:cxn>
              <a:cxn ang="0">
                <a:pos x="connsiteX2" y="connsiteY2"/>
              </a:cxn>
            </a:cxnLst>
            <a:rect l="l" t="t" r="r" b="b"/>
            <a:pathLst>
              <a:path w="1350903" h="1409538">
                <a:moveTo>
                  <a:pt x="0" y="0"/>
                </a:moveTo>
                <a:lnTo>
                  <a:pt x="1350903" y="0"/>
                </a:lnTo>
                <a:lnTo>
                  <a:pt x="1350903" y="1409538"/>
                </a:lnTo>
                <a:close/>
              </a:path>
            </a:pathLst>
          </a:custGeom>
          <a:solidFill>
            <a:srgbClr val="BADEEC"/>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2390775" y="2017395"/>
            <a:ext cx="1112520" cy="1081405"/>
          </a:xfrm>
          <a:prstGeom prst="ellipse">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矩形 68"/>
          <p:cNvSpPr/>
          <p:nvPr/>
        </p:nvSpPr>
        <p:spPr>
          <a:xfrm>
            <a:off x="-162560" y="13335"/>
            <a:ext cx="4418965" cy="697230"/>
          </a:xfrm>
          <a:prstGeom prst="rect">
            <a:avLst/>
          </a:prstGeom>
          <a:solidFill>
            <a:srgbClr val="BADE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70" name="文本框 69"/>
          <p:cNvSpPr txBox="1"/>
          <p:nvPr/>
        </p:nvSpPr>
        <p:spPr>
          <a:xfrm>
            <a:off x="-34925" y="110490"/>
            <a:ext cx="419862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（二）问题、变更及返工</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674620" y="2285646"/>
            <a:ext cx="755191" cy="521970"/>
          </a:xfrm>
          <a:prstGeom prst="rect">
            <a:avLst/>
          </a:prstGeom>
          <a:noFill/>
        </p:spPr>
        <p:txBody>
          <a:bodyPr wrap="square" rtlCol="0">
            <a:spAutoFit/>
          </a:bodyPr>
          <a:lstStyle/>
          <a:p>
            <a:r>
              <a:rPr lang="en-US" altLang="zh-CN" sz="2800" b="1">
                <a:solidFill>
                  <a:srgbClr val="333333"/>
                </a:solidFill>
                <a:latin typeface="华文楷体" panose="02010600040101010101" charset="-122"/>
                <a:ea typeface="华文楷体" panose="02010600040101010101" charset="-122"/>
              </a:rPr>
              <a:t>Ⅰ</a:t>
            </a:r>
            <a:endParaRPr lang="en-US" altLang="zh-CN" sz="2800" b="1">
              <a:solidFill>
                <a:srgbClr val="333333"/>
              </a:solidFill>
              <a:latin typeface="华文楷体" panose="02010600040101010101" charset="-122"/>
              <a:ea typeface="华文楷体" panose="02010600040101010101" charset="-122"/>
            </a:endParaRPr>
          </a:p>
        </p:txBody>
      </p:sp>
      <p:sp>
        <p:nvSpPr>
          <p:cNvPr id="6" name="椭圆 5"/>
          <p:cNvSpPr/>
          <p:nvPr/>
        </p:nvSpPr>
        <p:spPr>
          <a:xfrm>
            <a:off x="8641080" y="2007235"/>
            <a:ext cx="1112520" cy="1081405"/>
          </a:xfrm>
          <a:prstGeom prst="ellipse">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8924925" y="2285646"/>
            <a:ext cx="755191" cy="521970"/>
          </a:xfrm>
          <a:prstGeom prst="rect">
            <a:avLst/>
          </a:prstGeom>
          <a:noFill/>
        </p:spPr>
        <p:txBody>
          <a:bodyPr wrap="square" rtlCol="0">
            <a:spAutoFit/>
          </a:bodyPr>
          <a:lstStyle/>
          <a:p>
            <a:r>
              <a:rPr lang="en-US" altLang="zh-CN" sz="2800" b="1">
                <a:solidFill>
                  <a:srgbClr val="333333"/>
                </a:solidFill>
                <a:latin typeface="华文楷体" panose="02010600040101010101" charset="-122"/>
                <a:ea typeface="华文楷体" panose="02010600040101010101" charset="-122"/>
              </a:rPr>
              <a:t>Ⅲ</a:t>
            </a:r>
            <a:endParaRPr lang="en-US" altLang="zh-CN" sz="2800" b="1">
              <a:solidFill>
                <a:srgbClr val="333333"/>
              </a:solidFill>
              <a:latin typeface="华文楷体" panose="02010600040101010101" charset="-122"/>
              <a:ea typeface="华文楷体" panose="02010600040101010101" charset="-122"/>
            </a:endParaRPr>
          </a:p>
        </p:txBody>
      </p:sp>
      <p:sp>
        <p:nvSpPr>
          <p:cNvPr id="8" name="椭圆 7"/>
          <p:cNvSpPr/>
          <p:nvPr/>
        </p:nvSpPr>
        <p:spPr>
          <a:xfrm>
            <a:off x="5515610" y="1835785"/>
            <a:ext cx="1112520" cy="1081405"/>
          </a:xfrm>
          <a:prstGeom prst="ellipse">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5799455" y="2114196"/>
            <a:ext cx="755191" cy="521970"/>
          </a:xfrm>
          <a:prstGeom prst="rect">
            <a:avLst/>
          </a:prstGeom>
          <a:noFill/>
        </p:spPr>
        <p:txBody>
          <a:bodyPr wrap="square" rtlCol="0">
            <a:spAutoFit/>
          </a:bodyPr>
          <a:lstStyle/>
          <a:p>
            <a:r>
              <a:rPr lang="en-US" altLang="zh-CN" sz="2800" b="1">
                <a:solidFill>
                  <a:srgbClr val="333333"/>
                </a:solidFill>
                <a:latin typeface="华文楷体" panose="02010600040101010101" charset="-122"/>
                <a:ea typeface="华文楷体" panose="02010600040101010101" charset="-122"/>
              </a:rPr>
              <a:t>Ⅱ</a:t>
            </a:r>
            <a:endParaRPr lang="en-US" altLang="zh-CN" sz="2800" b="1">
              <a:solidFill>
                <a:srgbClr val="333333"/>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4" grpId="0"/>
      <p:bldP spid="7"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DEDF2"/>
        </a:solidFill>
        <a:effectLst/>
      </p:bgPr>
    </p:bg>
    <p:spTree>
      <p:nvGrpSpPr>
        <p:cNvPr id="1" name=""/>
        <p:cNvGrpSpPr/>
        <p:nvPr/>
      </p:nvGrpSpPr>
      <p:grpSpPr>
        <a:xfrm>
          <a:off x="0" y="0"/>
          <a:ext cx="0" cy="0"/>
          <a:chOff x="0" y="0"/>
          <a:chExt cx="0" cy="0"/>
        </a:xfrm>
      </p:grpSpPr>
      <p:sp>
        <p:nvSpPr>
          <p:cNvPr id="4" name="矩形 3"/>
          <p:cNvSpPr/>
          <p:nvPr/>
        </p:nvSpPr>
        <p:spPr>
          <a:xfrm>
            <a:off x="0" y="-2"/>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699818" y="-3242298"/>
            <a:ext cx="3737336" cy="2212558"/>
            <a:chOff x="7792840" y="2609256"/>
            <a:chExt cx="3737336" cy="2212558"/>
          </a:xfrm>
        </p:grpSpPr>
        <p:sp>
          <p:nvSpPr>
            <p:cNvPr id="17" name="文本框 16"/>
            <p:cNvSpPr txBox="1"/>
            <p:nvPr/>
          </p:nvSpPr>
          <p:spPr>
            <a:xfrm>
              <a:off x="7792840" y="2612843"/>
              <a:ext cx="1841706" cy="1751210"/>
            </a:xfrm>
            <a:custGeom>
              <a:avLst/>
              <a:gdLst/>
              <a:ahLst/>
              <a:cxnLst/>
              <a:rect l="l" t="t" r="r" b="b"/>
              <a:pathLst>
                <a:path w="1841706" h="1751210">
                  <a:moveTo>
                    <a:pt x="697980" y="1271769"/>
                  </a:moveTo>
                  <a:lnTo>
                    <a:pt x="799067" y="1271769"/>
                  </a:lnTo>
                  <a:lnTo>
                    <a:pt x="799067" y="1376762"/>
                  </a:lnTo>
                  <a:lnTo>
                    <a:pt x="697980" y="1456775"/>
                  </a:lnTo>
                  <a:close/>
                  <a:moveTo>
                    <a:pt x="503508" y="1271769"/>
                  </a:moveTo>
                  <a:lnTo>
                    <a:pt x="594005" y="1315092"/>
                  </a:lnTo>
                  <a:cubicBezTo>
                    <a:pt x="545227" y="1412649"/>
                    <a:pt x="483933" y="1523684"/>
                    <a:pt x="410123" y="1648198"/>
                  </a:cubicBezTo>
                  <a:lnTo>
                    <a:pt x="317701" y="1597173"/>
                  </a:lnTo>
                  <a:cubicBezTo>
                    <a:pt x="394720" y="1481645"/>
                    <a:pt x="456655" y="1373177"/>
                    <a:pt x="503508" y="1271769"/>
                  </a:cubicBezTo>
                  <a:close/>
                  <a:moveTo>
                    <a:pt x="1412327" y="875124"/>
                  </a:moveTo>
                  <a:lnTo>
                    <a:pt x="1425700" y="880760"/>
                  </a:lnTo>
                  <a:lnTo>
                    <a:pt x="1390609" y="908536"/>
                  </a:lnTo>
                  <a:close/>
                  <a:moveTo>
                    <a:pt x="806769" y="867422"/>
                  </a:moveTo>
                  <a:lnTo>
                    <a:pt x="863570" y="944441"/>
                  </a:lnTo>
                  <a:cubicBezTo>
                    <a:pt x="772431" y="995144"/>
                    <a:pt x="623850" y="1067991"/>
                    <a:pt x="417825" y="1162981"/>
                  </a:cubicBezTo>
                  <a:cubicBezTo>
                    <a:pt x="410765" y="1146293"/>
                    <a:pt x="397608" y="1123188"/>
                    <a:pt x="378353" y="1093664"/>
                  </a:cubicBezTo>
                  <a:cubicBezTo>
                    <a:pt x="371935" y="1084037"/>
                    <a:pt x="366800" y="1076335"/>
                    <a:pt x="362949" y="1070558"/>
                  </a:cubicBezTo>
                  <a:cubicBezTo>
                    <a:pt x="528539" y="1006376"/>
                    <a:pt x="676479" y="938664"/>
                    <a:pt x="806769" y="867422"/>
                  </a:cubicBezTo>
                  <a:close/>
                  <a:moveTo>
                    <a:pt x="656582" y="562236"/>
                  </a:moveTo>
                  <a:lnTo>
                    <a:pt x="656582" y="709534"/>
                  </a:lnTo>
                  <a:lnTo>
                    <a:pt x="1579842" y="709534"/>
                  </a:lnTo>
                  <a:lnTo>
                    <a:pt x="1579842" y="562236"/>
                  </a:lnTo>
                  <a:close/>
                  <a:moveTo>
                    <a:pt x="656582" y="338882"/>
                  </a:moveTo>
                  <a:lnTo>
                    <a:pt x="656582" y="483292"/>
                  </a:lnTo>
                  <a:lnTo>
                    <a:pt x="1579842" y="483292"/>
                  </a:lnTo>
                  <a:lnTo>
                    <a:pt x="1579842" y="338882"/>
                  </a:lnTo>
                  <a:close/>
                  <a:moveTo>
                    <a:pt x="191583" y="0"/>
                  </a:moveTo>
                  <a:lnTo>
                    <a:pt x="1841706" y="0"/>
                  </a:lnTo>
                  <a:lnTo>
                    <a:pt x="1841706" y="84721"/>
                  </a:lnTo>
                  <a:lnTo>
                    <a:pt x="1059004" y="84721"/>
                  </a:lnTo>
                  <a:lnTo>
                    <a:pt x="1007980" y="258013"/>
                  </a:lnTo>
                  <a:lnTo>
                    <a:pt x="1679966" y="258013"/>
                  </a:lnTo>
                  <a:lnTo>
                    <a:pt x="1679966" y="679500"/>
                  </a:lnTo>
                  <a:lnTo>
                    <a:pt x="1539854" y="790403"/>
                  </a:lnTo>
                  <a:lnTo>
                    <a:pt x="1209191" y="790403"/>
                  </a:lnTo>
                  <a:lnTo>
                    <a:pt x="1209191" y="946366"/>
                  </a:lnTo>
                  <a:cubicBezTo>
                    <a:pt x="1210154" y="979259"/>
                    <a:pt x="1206724" y="1008161"/>
                    <a:pt x="1198902" y="1033072"/>
                  </a:cubicBezTo>
                  <a:lnTo>
                    <a:pt x="1169365" y="1083659"/>
                  </a:lnTo>
                  <a:lnTo>
                    <a:pt x="1124955" y="1118810"/>
                  </a:lnTo>
                  <a:lnTo>
                    <a:pt x="1099259" y="1134640"/>
                  </a:lnTo>
                  <a:cubicBezTo>
                    <a:pt x="1073867" y="1143586"/>
                    <a:pt x="1044082" y="1148540"/>
                    <a:pt x="1009905" y="1149502"/>
                  </a:cubicBezTo>
                  <a:cubicBezTo>
                    <a:pt x="981665" y="1150786"/>
                    <a:pt x="955029" y="1151749"/>
                    <a:pt x="929998" y="1152391"/>
                  </a:cubicBezTo>
                  <a:cubicBezTo>
                    <a:pt x="917804" y="1153033"/>
                    <a:pt x="904967" y="1153353"/>
                    <a:pt x="891489" y="1153353"/>
                  </a:cubicBezTo>
                  <a:cubicBezTo>
                    <a:pt x="879294" y="1153353"/>
                    <a:pt x="861003" y="1153353"/>
                    <a:pt x="836613" y="1153353"/>
                  </a:cubicBezTo>
                  <a:cubicBezTo>
                    <a:pt x="833404" y="1125113"/>
                    <a:pt x="827949" y="1094306"/>
                    <a:pt x="820247" y="1060931"/>
                  </a:cubicBezTo>
                  <a:cubicBezTo>
                    <a:pt x="853622" y="1062857"/>
                    <a:pt x="880257" y="1063819"/>
                    <a:pt x="900154" y="1063819"/>
                  </a:cubicBezTo>
                  <a:cubicBezTo>
                    <a:pt x="916199" y="1064461"/>
                    <a:pt x="940267" y="1064782"/>
                    <a:pt x="972358" y="1064782"/>
                  </a:cubicBezTo>
                  <a:cubicBezTo>
                    <a:pt x="1024346" y="1065424"/>
                    <a:pt x="1059646" y="1055797"/>
                    <a:pt x="1078259" y="1035900"/>
                  </a:cubicBezTo>
                  <a:cubicBezTo>
                    <a:pt x="1098797" y="1017287"/>
                    <a:pt x="1108746" y="982308"/>
                    <a:pt x="1108104" y="930962"/>
                  </a:cubicBezTo>
                  <a:lnTo>
                    <a:pt x="1108104" y="790403"/>
                  </a:lnTo>
                  <a:lnTo>
                    <a:pt x="556459" y="790403"/>
                  </a:lnTo>
                  <a:lnTo>
                    <a:pt x="556459" y="258013"/>
                  </a:lnTo>
                  <a:lnTo>
                    <a:pt x="908818" y="258013"/>
                  </a:lnTo>
                  <a:lnTo>
                    <a:pt x="955029" y="84721"/>
                  </a:lnTo>
                  <a:lnTo>
                    <a:pt x="289782" y="84721"/>
                  </a:lnTo>
                  <a:lnTo>
                    <a:pt x="289782" y="682578"/>
                  </a:lnTo>
                  <a:cubicBezTo>
                    <a:pt x="290424" y="961770"/>
                    <a:pt x="276304" y="1171324"/>
                    <a:pt x="247422" y="1311241"/>
                  </a:cubicBezTo>
                  <a:cubicBezTo>
                    <a:pt x="221749" y="1453084"/>
                    <a:pt x="166231" y="1599740"/>
                    <a:pt x="80869" y="1751210"/>
                  </a:cubicBezTo>
                  <a:cubicBezTo>
                    <a:pt x="55196" y="1721686"/>
                    <a:pt x="28240" y="1696655"/>
                    <a:pt x="0" y="1676117"/>
                  </a:cubicBezTo>
                  <a:cubicBezTo>
                    <a:pt x="80869" y="1531707"/>
                    <a:pt x="132536" y="1396925"/>
                    <a:pt x="154999" y="1271769"/>
                  </a:cubicBezTo>
                  <a:cubicBezTo>
                    <a:pt x="180672" y="1149182"/>
                    <a:pt x="192867" y="953426"/>
                    <a:pt x="191583" y="684503"/>
                  </a:cubicBez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a:solidFill>
                  <a:srgbClr val="D9D9D9"/>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9085634" y="3621485"/>
              <a:ext cx="2444542" cy="1200329"/>
            </a:xfrm>
            <a:prstGeom prst="rect">
              <a:avLst/>
            </a:prstGeom>
            <a:noFill/>
          </p:spPr>
          <p:txBody>
            <a:bodyPr wrap="square" rtlCol="0">
              <a:spAutoFit/>
            </a:bodyPr>
            <a:lstStyle/>
            <a:p>
              <a:r>
                <a:rPr lang="en-US" altLang="zh-CN" sz="7200">
                  <a:solidFill>
                    <a:schemeClr val="bg1">
                      <a:lumMod val="85000"/>
                    </a:schemeClr>
                  </a:solidFill>
                  <a:latin typeface="微软雅黑 Light" panose="020B0502040204020203" pitchFamily="34" charset="-122"/>
                  <a:ea typeface="微软雅黑 Light" panose="020B0502040204020203" pitchFamily="34" charset="-122"/>
                </a:rPr>
                <a:t>Y</a:t>
              </a:r>
              <a:r>
                <a:rPr lang="en-US" altLang="zh-CN" sz="6000">
                  <a:solidFill>
                    <a:schemeClr val="bg1">
                      <a:lumMod val="85000"/>
                    </a:schemeClr>
                  </a:solidFill>
                  <a:latin typeface="微软雅黑 Light" panose="020B0502040204020203" pitchFamily="34" charset="-122"/>
                  <a:ea typeface="微软雅黑 Light" panose="020B0502040204020203" pitchFamily="34" charset="-122"/>
                </a:rPr>
                <a:t>uan</a:t>
              </a:r>
              <a:endParaRPr lang="zh-CN" altLang="en-US" sz="7200">
                <a:solidFill>
                  <a:schemeClr val="bg1">
                    <a:lumMod val="85000"/>
                  </a:schemeClr>
                </a:solidFill>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863365" y="2609256"/>
              <a:ext cx="2444542" cy="1935269"/>
            </a:xfrm>
            <a:prstGeom prst="line">
              <a:avLst/>
            </a:prstGeom>
            <a:ln w="6350">
              <a:solidFill>
                <a:srgbClr val="D1D1D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837305" y="492125"/>
            <a:ext cx="8940800" cy="5273040"/>
            <a:chOff x="-3837305" y="492125"/>
            <a:chExt cx="8940800" cy="5273040"/>
          </a:xfrm>
        </p:grpSpPr>
        <p:grpSp>
          <p:nvGrpSpPr>
            <p:cNvPr id="5" name="组合 4"/>
            <p:cNvGrpSpPr/>
            <p:nvPr/>
          </p:nvGrpSpPr>
          <p:grpSpPr>
            <a:xfrm>
              <a:off x="-3837305" y="492125"/>
              <a:ext cx="8940800" cy="5273040"/>
              <a:chOff x="-1724697" y="949682"/>
              <a:chExt cx="8325405" cy="4778018"/>
            </a:xfrm>
          </p:grpSpPr>
          <p:pic>
            <p:nvPicPr>
              <p:cNvPr id="6" name="Picture 9" descr="image3.png"/>
              <p:cNvPicPr>
                <a:picLocks noChangeAspect="1"/>
              </p:cNvPicPr>
              <p:nvPr/>
            </p:nvPicPr>
            <p:blipFill rotWithShape="1">
              <a:blip r:embed="rId1" cstate="screen"/>
              <a:srcRect b="6281"/>
              <a:stretch>
                <a:fillRect/>
              </a:stretch>
            </p:blipFill>
            <p:spPr bwMode="auto">
              <a:xfrm>
                <a:off x="-1724697" y="949682"/>
                <a:ext cx="8325405" cy="4778018"/>
              </a:xfrm>
              <a:prstGeom prst="rect">
                <a:avLst/>
              </a:prstGeom>
              <a:noFill/>
              <a:ln>
                <a:noFill/>
              </a:ln>
              <a:effectLst>
                <a:outerShdw dist="35921" dir="2700000" algn="ctr" rotWithShape="0">
                  <a:srgbClr val="808080"/>
                </a:outerShdw>
                <a:reflection blurRad="6350" stA="21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pic>
          <p:sp>
            <p:nvSpPr>
              <p:cNvPr id="15" name="Forma libre 9"/>
              <p:cNvSpPr/>
              <p:nvPr/>
            </p:nvSpPr>
            <p:spPr bwMode="auto">
              <a:xfrm flipH="1">
                <a:off x="2219971" y="1371601"/>
                <a:ext cx="3258429" cy="3792714"/>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27" name="图片 26"/>
            <p:cNvPicPr>
              <a:picLocks noChangeAspect="1"/>
            </p:cNvPicPr>
            <p:nvPr/>
          </p:nvPicPr>
          <p:blipFill>
            <a:blip r:embed="rId2"/>
            <a:srcRect r="43121" b="8316"/>
            <a:stretch>
              <a:fillRect/>
            </a:stretch>
          </p:blipFill>
          <p:spPr>
            <a:xfrm>
              <a:off x="-1060450" y="1290955"/>
              <a:ext cx="4697095" cy="3852545"/>
            </a:xfrm>
            <a:prstGeom prst="rect">
              <a:avLst/>
            </a:prstGeom>
          </p:spPr>
        </p:pic>
      </p:grpSp>
      <p:grpSp>
        <p:nvGrpSpPr>
          <p:cNvPr id="7" name="组合 6"/>
          <p:cNvGrpSpPr/>
          <p:nvPr/>
        </p:nvGrpSpPr>
        <p:grpSpPr>
          <a:xfrm>
            <a:off x="7077710" y="492125"/>
            <a:ext cx="8940800" cy="5273040"/>
            <a:chOff x="7077710" y="492125"/>
            <a:chExt cx="8940800" cy="5273040"/>
          </a:xfrm>
        </p:grpSpPr>
        <p:grpSp>
          <p:nvGrpSpPr>
            <p:cNvPr id="20" name="组合 19"/>
            <p:cNvGrpSpPr/>
            <p:nvPr/>
          </p:nvGrpSpPr>
          <p:grpSpPr>
            <a:xfrm>
              <a:off x="7077710" y="492125"/>
              <a:ext cx="8940800" cy="5273040"/>
              <a:chOff x="-1724697" y="949682"/>
              <a:chExt cx="8325405" cy="4778018"/>
            </a:xfrm>
          </p:grpSpPr>
          <p:pic>
            <p:nvPicPr>
              <p:cNvPr id="21" name="Picture 9" descr="image3.png"/>
              <p:cNvPicPr>
                <a:picLocks noChangeAspect="1"/>
              </p:cNvPicPr>
              <p:nvPr/>
            </p:nvPicPr>
            <p:blipFill rotWithShape="1">
              <a:blip r:embed="rId1" cstate="screen"/>
              <a:srcRect b="6281"/>
              <a:stretch>
                <a:fillRect/>
              </a:stretch>
            </p:blipFill>
            <p:spPr bwMode="auto">
              <a:xfrm>
                <a:off x="-1724697" y="949682"/>
                <a:ext cx="8325405" cy="4778018"/>
              </a:xfrm>
              <a:prstGeom prst="rect">
                <a:avLst/>
              </a:prstGeom>
              <a:noFill/>
              <a:ln>
                <a:noFill/>
              </a:ln>
              <a:effectLst>
                <a:outerShdw dist="35921" dir="2700000" algn="ctr" rotWithShape="0">
                  <a:srgbClr val="808080"/>
                </a:outerShdw>
                <a:reflection blurRad="6350" stA="21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pic>
          <p:sp>
            <p:nvSpPr>
              <p:cNvPr id="22" name="Forma libre 9"/>
              <p:cNvSpPr/>
              <p:nvPr/>
            </p:nvSpPr>
            <p:spPr bwMode="auto">
              <a:xfrm flipH="1">
                <a:off x="2219971" y="1371601"/>
                <a:ext cx="3258429" cy="3792714"/>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0" name="图片 99"/>
            <p:cNvPicPr/>
            <p:nvPr/>
          </p:nvPicPr>
          <p:blipFill>
            <a:blip r:embed="rId3"/>
            <a:srcRect l="16632"/>
            <a:stretch>
              <a:fillRect/>
            </a:stretch>
          </p:blipFill>
          <p:spPr>
            <a:xfrm>
              <a:off x="8555355" y="1278255"/>
              <a:ext cx="5535295" cy="3878580"/>
            </a:xfrm>
            <a:prstGeom prst="rect">
              <a:avLst/>
            </a:prstGeom>
            <a:noFill/>
            <a:ln w="9525">
              <a:noFill/>
            </a:ln>
          </p:spPr>
        </p:pic>
      </p:grpSp>
      <p:grpSp>
        <p:nvGrpSpPr>
          <p:cNvPr id="8" name="组合 7"/>
          <p:cNvGrpSpPr/>
          <p:nvPr/>
        </p:nvGrpSpPr>
        <p:grpSpPr>
          <a:xfrm>
            <a:off x="4664075" y="1990090"/>
            <a:ext cx="2837815" cy="2809875"/>
            <a:chOff x="4664075" y="1990090"/>
            <a:chExt cx="2837815" cy="2809875"/>
          </a:xfrm>
        </p:grpSpPr>
        <p:sp>
          <p:nvSpPr>
            <p:cNvPr id="28" name="泪滴形 27"/>
            <p:cNvSpPr/>
            <p:nvPr/>
          </p:nvSpPr>
          <p:spPr>
            <a:xfrm>
              <a:off x="4664075" y="1990090"/>
              <a:ext cx="2837815" cy="2809875"/>
            </a:xfrm>
            <a:prstGeom prst="teardrop">
              <a:avLst/>
            </a:prstGeom>
            <a:solidFill>
              <a:srgbClr val="E58F69">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03495" y="2064385"/>
              <a:ext cx="2018665" cy="2306955"/>
            </a:xfrm>
            <a:prstGeom prst="rect">
              <a:avLst/>
            </a:prstGeom>
            <a:noFill/>
          </p:spPr>
          <p:txBody>
            <a:bodyPr wrap="square" rtlCol="0">
              <a:spAutoFit/>
            </a:bodyPr>
            <a:lstStyle/>
            <a:p>
              <a:pPr algn="ctr"/>
              <a:r>
                <a:rPr lang="en-US" altLang="zh-CN" sz="3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Ⅳ</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最初小组成员每个人独立编写网页</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CSS样式不统一导致页面差异较大</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后经小组讨论制定统一页面样式</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8F69"/>
        </a:solidFill>
        <a:effectLst/>
      </p:bgPr>
    </p:bg>
    <p:spTree>
      <p:nvGrpSpPr>
        <p:cNvPr id="1" name=""/>
        <p:cNvGrpSpPr/>
        <p:nvPr/>
      </p:nvGrpSpPr>
      <p:grpSpPr>
        <a:xfrm>
          <a:off x="0" y="0"/>
          <a:ext cx="0" cy="0"/>
          <a:chOff x="0" y="0"/>
          <a:chExt cx="0" cy="0"/>
        </a:xfrm>
      </p:grpSpPr>
      <p:sp>
        <p:nvSpPr>
          <p:cNvPr id="4" name="矩形 3"/>
          <p:cNvSpPr/>
          <p:nvPr/>
        </p:nvSpPr>
        <p:spPr>
          <a:xfrm>
            <a:off x="0" y="-2"/>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圆角 4"/>
          <p:cNvSpPr/>
          <p:nvPr/>
        </p:nvSpPr>
        <p:spPr>
          <a:xfrm>
            <a:off x="1159042" y="1067238"/>
            <a:ext cx="3777916" cy="4723519"/>
          </a:xfrm>
          <a:prstGeom prst="roundRect">
            <a:avLst>
              <a:gd name="adj" fmla="val 17065"/>
            </a:avLst>
          </a:prstGeom>
          <a:solidFill>
            <a:srgbClr val="FBE081"/>
          </a:solidFill>
          <a:ln>
            <a:noFill/>
          </a:ln>
          <a:effectLst>
            <a:outerShdw blurRad="406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65688" y="3028292"/>
            <a:ext cx="3164114" cy="1768475"/>
          </a:xfrm>
          <a:prstGeom prst="rect">
            <a:avLst/>
          </a:prstGeom>
        </p:spPr>
        <p:txBody>
          <a:bodyPr wrap="square">
            <a:spAutoFit/>
          </a:bodyPr>
          <a:lstStyle/>
          <a:p>
            <a:pPr algn="ctr">
              <a:lnSpc>
                <a:spcPct val="130000"/>
              </a:lnSpc>
            </a:pPr>
            <a:r>
              <a:rPr lang="en-US" altLang="zh-CN" sz="14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在学习use-case模型的相关知识后小组结合系统功能需求制作use-case模型，但原本每个人的页面设计思路与模型不完全一致，需要进一步增改或删除</a:t>
            </a:r>
            <a:r>
              <a:rPr lang="zh-CN" altLang="en-US" sz="14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部分</a:t>
            </a:r>
            <a:r>
              <a:rPr lang="en-US" altLang="zh-CN" sz="14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功能页面，在评审前组员针对各自负责功能进行了返工修改。</a:t>
            </a:r>
            <a:endParaRPr lang="en-US" altLang="zh-CN" sz="14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rcRect t="422" r="2050"/>
          <a:stretch>
            <a:fillRect/>
          </a:stretch>
        </p:blipFill>
        <p:spPr>
          <a:xfrm>
            <a:off x="7712222" y="994693"/>
            <a:ext cx="2510155" cy="5170805"/>
          </a:xfrm>
          <a:prstGeom prst="roundRect">
            <a:avLst>
              <a:gd name="adj" fmla="val 0"/>
            </a:avLst>
          </a:prstGeom>
          <a:effectLst/>
        </p:spPr>
      </p:pic>
      <p:sp>
        <p:nvSpPr>
          <p:cNvPr id="13" name="椭圆 12"/>
          <p:cNvSpPr/>
          <p:nvPr/>
        </p:nvSpPr>
        <p:spPr>
          <a:xfrm>
            <a:off x="2498090" y="1323340"/>
            <a:ext cx="1112520" cy="1081405"/>
          </a:xfrm>
          <a:prstGeom prst="ellipse">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278" y="269735"/>
            <a:ext cx="2520000" cy="17437001"/>
          </a:xfrm>
          <a:prstGeom prst="rect">
            <a:avLst/>
          </a:prstGeom>
        </p:spPr>
      </p:pic>
      <p:sp>
        <p:nvSpPr>
          <p:cNvPr id="7" name="文本框 6"/>
          <p:cNvSpPr txBox="1"/>
          <p:nvPr/>
        </p:nvSpPr>
        <p:spPr>
          <a:xfrm>
            <a:off x="2555475" y="1541255"/>
            <a:ext cx="997749" cy="645160"/>
          </a:xfrm>
          <a:prstGeom prst="rect">
            <a:avLst/>
          </a:prstGeom>
          <a:noFill/>
        </p:spPr>
        <p:txBody>
          <a:bodyPr wrap="square" rtlCol="0">
            <a:spAutoFit/>
          </a:bodyPr>
          <a:lstStyle/>
          <a:p>
            <a:pPr algn="ctr"/>
            <a:r>
              <a:rPr lang="en-US" altLang="zh-CN" sz="3600" b="1">
                <a:solidFill>
                  <a:schemeClr val="bg1"/>
                </a:solidFill>
                <a:latin typeface="微软雅黑 Light" panose="020B0502040204020203" pitchFamily="34" charset="-122"/>
                <a:ea typeface="微软雅黑 Light" panose="020B0502040204020203" pitchFamily="34" charset="-122"/>
              </a:rPr>
              <a:t>Ⅴ</a:t>
            </a:r>
            <a:endParaRPr lang="en-US" altLang="zh-CN" sz="3600" b="1">
              <a:solidFill>
                <a:schemeClr val="bg1"/>
              </a:solidFill>
              <a:latin typeface="微软雅黑 Light" panose="020B0502040204020203" pitchFamily="34" charset="-122"/>
              <a:ea typeface="微软雅黑 Light" panose="020B0502040204020203" pitchFamily="34" charset="-122"/>
            </a:endParaRPr>
          </a:p>
        </p:txBody>
      </p:sp>
      <p:sp>
        <p:nvSpPr>
          <p:cNvPr id="19" name="任意多边形: 形状 18"/>
          <p:cNvSpPr/>
          <p:nvPr/>
        </p:nvSpPr>
        <p:spPr>
          <a:xfrm>
            <a:off x="6075435" y="10781"/>
            <a:ext cx="6096000" cy="6858000"/>
          </a:xfrm>
          <a:custGeom>
            <a:avLst/>
            <a:gdLst>
              <a:gd name="connsiteX0" fmla="*/ 1894063 w 6096000"/>
              <a:gd name="connsiteY0" fmla="*/ 998222 h 6858000"/>
              <a:gd name="connsiteX1" fmla="*/ 1665663 w 6096000"/>
              <a:gd name="connsiteY1" fmla="*/ 1226622 h 6858000"/>
              <a:gd name="connsiteX2" fmla="*/ 1665663 w 6096000"/>
              <a:gd name="connsiteY2" fmla="*/ 5940627 h 6858000"/>
              <a:gd name="connsiteX3" fmla="*/ 1894063 w 6096000"/>
              <a:gd name="connsiteY3" fmla="*/ 6169027 h 6858000"/>
              <a:gd name="connsiteX4" fmla="*/ 3935353 w 6096000"/>
              <a:gd name="connsiteY4" fmla="*/ 6169027 h 6858000"/>
              <a:gd name="connsiteX5" fmla="*/ 4163753 w 6096000"/>
              <a:gd name="connsiteY5" fmla="*/ 5940627 h 6858000"/>
              <a:gd name="connsiteX6" fmla="*/ 4163753 w 6096000"/>
              <a:gd name="connsiteY6" fmla="*/ 1226622 h 6858000"/>
              <a:gd name="connsiteX7" fmla="*/ 3935353 w 6096000"/>
              <a:gd name="connsiteY7" fmla="*/ 998222 h 6858000"/>
              <a:gd name="connsiteX8" fmla="*/ 0 w 6096000"/>
              <a:gd name="connsiteY8" fmla="*/ 0 h 6858000"/>
              <a:gd name="connsiteX9" fmla="*/ 6096000 w 6096000"/>
              <a:gd name="connsiteY9" fmla="*/ 0 h 6858000"/>
              <a:gd name="connsiteX10" fmla="*/ 6096000 w 6096000"/>
              <a:gd name="connsiteY10" fmla="*/ 6858000 h 6858000"/>
              <a:gd name="connsiteX11" fmla="*/ 0 w 6096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0" h="6858000">
                <a:moveTo>
                  <a:pt x="1894063" y="998222"/>
                </a:moveTo>
                <a:cubicBezTo>
                  <a:pt x="1767921" y="998222"/>
                  <a:pt x="1665663" y="1100480"/>
                  <a:pt x="1665663" y="1226622"/>
                </a:cubicBezTo>
                <a:lnTo>
                  <a:pt x="1665663" y="5940627"/>
                </a:lnTo>
                <a:cubicBezTo>
                  <a:pt x="1665663" y="6066769"/>
                  <a:pt x="1767921" y="6169027"/>
                  <a:pt x="1894063" y="6169027"/>
                </a:cubicBezTo>
                <a:lnTo>
                  <a:pt x="3935353" y="6169027"/>
                </a:lnTo>
                <a:cubicBezTo>
                  <a:pt x="4061495" y="6169027"/>
                  <a:pt x="4163753" y="6066769"/>
                  <a:pt x="4163753" y="5940627"/>
                </a:cubicBezTo>
                <a:lnTo>
                  <a:pt x="4163753" y="1226622"/>
                </a:lnTo>
                <a:cubicBezTo>
                  <a:pt x="4163753" y="1100480"/>
                  <a:pt x="4061495" y="998222"/>
                  <a:pt x="3935353" y="998222"/>
                </a:cubicBezTo>
                <a:close/>
                <a:moveTo>
                  <a:pt x="0" y="0"/>
                </a:moveTo>
                <a:lnTo>
                  <a:pt x="6096000" y="0"/>
                </a:lnTo>
                <a:lnTo>
                  <a:pt x="6096000" y="6858000"/>
                </a:lnTo>
                <a:lnTo>
                  <a:pt x="0" y="6858000"/>
                </a:lnTo>
                <a:close/>
              </a:path>
            </a:pathLst>
          </a:custGeom>
          <a:solidFill>
            <a:srgbClr val="E58F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21" name="图片 20"/>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6150046" y="269735"/>
            <a:ext cx="5685155" cy="6648450"/>
          </a:xfrm>
          <a:custGeom>
            <a:avLst/>
            <a:gdLst>
              <a:gd name="connsiteX0" fmla="*/ 1818728 w 5685155"/>
              <a:gd name="connsiteY0" fmla="*/ 741045 h 6648450"/>
              <a:gd name="connsiteX1" fmla="*/ 1590328 w 5685155"/>
              <a:gd name="connsiteY1" fmla="*/ 969445 h 6648450"/>
              <a:gd name="connsiteX2" fmla="*/ 1590328 w 5685155"/>
              <a:gd name="connsiteY2" fmla="*/ 5683450 h 6648450"/>
              <a:gd name="connsiteX3" fmla="*/ 1818728 w 5685155"/>
              <a:gd name="connsiteY3" fmla="*/ 5911850 h 6648450"/>
              <a:gd name="connsiteX4" fmla="*/ 3860018 w 5685155"/>
              <a:gd name="connsiteY4" fmla="*/ 5911850 h 6648450"/>
              <a:gd name="connsiteX5" fmla="*/ 4088418 w 5685155"/>
              <a:gd name="connsiteY5" fmla="*/ 5683450 h 6648450"/>
              <a:gd name="connsiteX6" fmla="*/ 4088418 w 5685155"/>
              <a:gd name="connsiteY6" fmla="*/ 969445 h 6648450"/>
              <a:gd name="connsiteX7" fmla="*/ 3860018 w 5685155"/>
              <a:gd name="connsiteY7" fmla="*/ 741045 h 6648450"/>
              <a:gd name="connsiteX8" fmla="*/ 0 w 5685155"/>
              <a:gd name="connsiteY8" fmla="*/ 0 h 6648450"/>
              <a:gd name="connsiteX9" fmla="*/ 5685155 w 5685155"/>
              <a:gd name="connsiteY9" fmla="*/ 0 h 6648450"/>
              <a:gd name="connsiteX10" fmla="*/ 5685155 w 5685155"/>
              <a:gd name="connsiteY10" fmla="*/ 6648450 h 6648450"/>
              <a:gd name="connsiteX11" fmla="*/ 0 w 5685155"/>
              <a:gd name="connsiteY11" fmla="*/ 6648450 h 664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85155" h="6648450">
                <a:moveTo>
                  <a:pt x="1818728" y="741045"/>
                </a:moveTo>
                <a:cubicBezTo>
                  <a:pt x="1692586" y="741045"/>
                  <a:pt x="1590328" y="843303"/>
                  <a:pt x="1590328" y="969445"/>
                </a:cubicBezTo>
                <a:lnTo>
                  <a:pt x="1590328" y="5683450"/>
                </a:lnTo>
                <a:cubicBezTo>
                  <a:pt x="1590328" y="5809592"/>
                  <a:pt x="1692586" y="5911850"/>
                  <a:pt x="1818728" y="5911850"/>
                </a:cubicBezTo>
                <a:lnTo>
                  <a:pt x="3860018" y="5911850"/>
                </a:lnTo>
                <a:cubicBezTo>
                  <a:pt x="3986160" y="5911850"/>
                  <a:pt x="4088418" y="5809592"/>
                  <a:pt x="4088418" y="5683450"/>
                </a:cubicBezTo>
                <a:lnTo>
                  <a:pt x="4088418" y="969445"/>
                </a:lnTo>
                <a:cubicBezTo>
                  <a:pt x="4088418" y="843303"/>
                  <a:pt x="3986160" y="741045"/>
                  <a:pt x="3860018" y="741045"/>
                </a:cubicBezTo>
                <a:close/>
                <a:moveTo>
                  <a:pt x="0" y="0"/>
                </a:moveTo>
                <a:lnTo>
                  <a:pt x="5685155" y="0"/>
                </a:lnTo>
                <a:lnTo>
                  <a:pt x="5685155" y="6648450"/>
                </a:lnTo>
                <a:lnTo>
                  <a:pt x="0" y="6648450"/>
                </a:ln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91667E-6 1.85185E-6 L 2.91667E-6 -1.61296 " pathEditMode="relative" rAng="0" ptsTypes="AA">
                                      <p:cBhvr>
                                        <p:cTn id="6" dur="12000" fill="hold"/>
                                        <p:tgtEl>
                                          <p:spTgt spid="31"/>
                                        </p:tgtEl>
                                        <p:attrNameLst>
                                          <p:attrName>ppt_x</p:attrName>
                                          <p:attrName>ppt_y</p:attrName>
                                        </p:attrNameLst>
                                      </p:cBhvr>
                                      <p:rCtr x="0" y="-8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EF1F3"/>
        </a:solidFill>
        <a:effectLst/>
      </p:bgPr>
    </p:bg>
    <p:spTree>
      <p:nvGrpSpPr>
        <p:cNvPr id="1" name=""/>
        <p:cNvGrpSpPr/>
        <p:nvPr/>
      </p:nvGrpSpPr>
      <p:grpSpPr>
        <a:xfrm>
          <a:off x="0" y="0"/>
          <a:ext cx="0" cy="0"/>
          <a:chOff x="0" y="0"/>
          <a:chExt cx="0" cy="0"/>
        </a:xfrm>
      </p:grpSpPr>
      <p:sp>
        <p:nvSpPr>
          <p:cNvPr id="2" name="文本框 1"/>
          <p:cNvSpPr txBox="1"/>
          <p:nvPr/>
        </p:nvSpPr>
        <p:spPr>
          <a:xfrm>
            <a:off x="1050925" y="2146300"/>
            <a:ext cx="5774055" cy="645160"/>
          </a:xfrm>
          <a:prstGeom prst="rect">
            <a:avLst/>
          </a:prstGeom>
          <a:noFill/>
        </p:spPr>
        <p:txBody>
          <a:bodyPr wrap="square" rtlCol="0">
            <a:spAutoFit/>
          </a:bodyPr>
          <a:lstStyle/>
          <a:p>
            <a:r>
              <a:rPr lang="zh-CN" altLang="en-US" sz="3600" b="1">
                <a:solidFill>
                  <a:schemeClr val="accent1">
                    <a:lumMod val="75000"/>
                  </a:schemeClr>
                </a:solidFill>
                <a:latin typeface="微软雅黑 Light" panose="020B0502040204020203" pitchFamily="34" charset="-122"/>
                <a:ea typeface="微软雅黑 Light" panose="020B0502040204020203" pitchFamily="34" charset="-122"/>
                <a:sym typeface="+mn-ea"/>
              </a:rPr>
              <a:t>感</a:t>
            </a:r>
            <a:r>
              <a:rPr lang="en-US" altLang="zh-CN" sz="3600" b="1">
                <a:solidFill>
                  <a:schemeClr val="accent1">
                    <a:lumMod val="75000"/>
                  </a:schemeClr>
                </a:solidFill>
                <a:latin typeface="微软雅黑 Light" panose="020B0502040204020203" pitchFamily="34" charset="-122"/>
                <a:ea typeface="微软雅黑 Light" panose="020B0502040204020203" pitchFamily="34" charset="-122"/>
                <a:sym typeface="+mn-ea"/>
              </a:rPr>
              <a:t> </a:t>
            </a:r>
            <a:r>
              <a:rPr lang="zh-CN" altLang="en-US" sz="3600" b="1">
                <a:solidFill>
                  <a:schemeClr val="accent1">
                    <a:lumMod val="75000"/>
                  </a:schemeClr>
                </a:solidFill>
                <a:latin typeface="微软雅黑 Light" panose="020B0502040204020203" pitchFamily="34" charset="-122"/>
                <a:ea typeface="微软雅黑 Light" panose="020B0502040204020203" pitchFamily="34" charset="-122"/>
                <a:sym typeface="+mn-ea"/>
              </a:rPr>
              <a:t>谢 大 家 的 聆 听</a:t>
            </a:r>
            <a:endParaRPr lang="zh-CN" altLang="en-US" sz="3600" b="1">
              <a:solidFill>
                <a:schemeClr val="accent1">
                  <a:lumMod val="75000"/>
                </a:schemeClr>
              </a:solidFill>
              <a:latin typeface="微软雅黑 Light" panose="020B0502040204020203" pitchFamily="34" charset="-122"/>
              <a:ea typeface="微软雅黑 Light" panose="020B0502040204020203" pitchFamily="34" charset="-122"/>
              <a:sym typeface="+mn-ea"/>
            </a:endParaRPr>
          </a:p>
        </p:txBody>
      </p:sp>
      <p:cxnSp>
        <p:nvCxnSpPr>
          <p:cNvPr id="4" name="直接连接符 3"/>
          <p:cNvCxnSpPr/>
          <p:nvPr/>
        </p:nvCxnSpPr>
        <p:spPr>
          <a:xfrm>
            <a:off x="1171575" y="3014345"/>
            <a:ext cx="4090035" cy="76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65211" y="3256953"/>
            <a:ext cx="6592889" cy="706755"/>
          </a:xfrm>
          <a:prstGeom prst="rect">
            <a:avLst/>
          </a:prstGeom>
          <a:noFill/>
        </p:spPr>
        <p:txBody>
          <a:bodyPr wrap="square" rtlCol="0">
            <a:spAutoFit/>
          </a:bodyPr>
          <a:lstStyle/>
          <a:p>
            <a:pPr>
              <a:lnSpc>
                <a:spcPct val="200000"/>
              </a:lnSpc>
            </a:pPr>
            <a:r>
              <a:rPr lang="en-US" altLang="zh-CN" sz="2000" b="1">
                <a:solidFill>
                  <a:schemeClr val="accent1">
                    <a:lumMod val="75000"/>
                  </a:schemeClr>
                </a:solidFill>
                <a:latin typeface="微软雅黑 Light" panose="020B0502040204020203" pitchFamily="34" charset="-122"/>
                <a:ea typeface="微软雅黑 Light" panose="020B0502040204020203" pitchFamily="34" charset="-122"/>
                <a:sym typeface="+mn-ea"/>
              </a:rPr>
              <a:t>Sincerely  thank  you  for  listening</a:t>
            </a:r>
            <a:endParaRPr lang="en-US" altLang="zh-CN" sz="2000" b="1">
              <a:solidFill>
                <a:schemeClr val="accent1">
                  <a:lumMod val="75000"/>
                </a:schemeClr>
              </a:solidFill>
              <a:latin typeface="微软雅黑 Light" panose="020B0502040204020203" pitchFamily="34" charset="-122"/>
              <a:ea typeface="微软雅黑 Light" panose="020B0502040204020203" pitchFamily="34" charset="-122"/>
              <a:sym typeface="+mn-ea"/>
            </a:endParaRPr>
          </a:p>
        </p:txBody>
      </p:sp>
      <p:sp>
        <p:nvSpPr>
          <p:cNvPr id="6" name="矩形 5"/>
          <p:cNvSpPr/>
          <p:nvPr/>
        </p:nvSpPr>
        <p:spPr>
          <a:xfrm>
            <a:off x="1065211" y="4428556"/>
            <a:ext cx="4406902" cy="953135"/>
          </a:xfrm>
          <a:prstGeom prst="rect">
            <a:avLst/>
          </a:prstGeom>
        </p:spPr>
        <p:txBody>
          <a:bodyPr wrap="square">
            <a:spAutoFit/>
          </a:bodyPr>
          <a:lstStyle/>
          <a:p>
            <a:pPr>
              <a:lnSpc>
                <a:spcPct val="200000"/>
              </a:lnSpc>
            </a:pPr>
            <a:r>
              <a:rPr lang="en-US" altLang="zh-CN" sz="1400">
                <a:solidFill>
                  <a:schemeClr val="accent1">
                    <a:lumMod val="75000"/>
                  </a:schemeClr>
                </a:solidFill>
                <a:latin typeface="微软雅黑" panose="020B0503020204020204" pitchFamily="34" charset="-122"/>
                <a:ea typeface="微软雅黑" panose="020B0503020204020204" pitchFamily="34" charset="-122"/>
                <a:sym typeface="+mn-ea"/>
              </a:rPr>
              <a:t>“</a:t>
            </a:r>
            <a:r>
              <a:rPr lang="zh-CN" altLang="en-US" sz="1400">
                <a:solidFill>
                  <a:schemeClr val="accent1">
                    <a:lumMod val="75000"/>
                  </a:schemeClr>
                </a:solidFill>
                <a:latin typeface="微软雅黑" panose="020B0503020204020204" pitchFamily="34" charset="-122"/>
                <a:ea typeface="微软雅黑" panose="020B0503020204020204" pitchFamily="34" charset="-122"/>
                <a:sym typeface="+mn-ea"/>
              </a:rPr>
              <a:t>从技术小白步步通关，到战胜最终boss，</a:t>
            </a:r>
            <a:endParaRPr lang="zh-CN" altLang="en-US" sz="1400">
              <a:solidFill>
                <a:schemeClr val="accent1">
                  <a:lumMod val="75000"/>
                </a:schemeClr>
              </a:solidFill>
              <a:latin typeface="微软雅黑" panose="020B0503020204020204" pitchFamily="34" charset="-122"/>
              <a:ea typeface="微软雅黑" panose="020B0503020204020204" pitchFamily="34" charset="-122"/>
            </a:endParaRPr>
          </a:p>
          <a:p>
            <a:pPr>
              <a:lnSpc>
                <a:spcPct val="200000"/>
              </a:lnSpc>
            </a:pPr>
            <a:r>
              <a:rPr lang="zh-CN" altLang="en-US" sz="1400">
                <a:solidFill>
                  <a:schemeClr val="accent1">
                    <a:lumMod val="75000"/>
                  </a:schemeClr>
                </a:solidFill>
                <a:latin typeface="微软雅黑" panose="020B0503020204020204" pitchFamily="34" charset="-122"/>
                <a:ea typeface="微软雅黑" panose="020B0503020204020204" pitchFamily="34" charset="-122"/>
                <a:sym typeface="+mn-ea"/>
              </a:rPr>
              <a:t>一路同行，谁也不会倒下！</a:t>
            </a:r>
            <a:r>
              <a:rPr lang="en-US" altLang="zh-CN" sz="1400">
                <a:solidFill>
                  <a:schemeClr val="accent1">
                    <a:lumMod val="75000"/>
                  </a:schemeClr>
                </a:solidFill>
                <a:latin typeface="微软雅黑" panose="020B0503020204020204" pitchFamily="34" charset="-122"/>
                <a:ea typeface="微软雅黑" panose="020B0503020204020204" pitchFamily="34" charset="-122"/>
                <a:sym typeface="+mn-ea"/>
              </a:rPr>
              <a:t>”</a:t>
            </a:r>
            <a:endParaRPr lang="en-US" altLang="zh-CN" sz="140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28" name="泪滴形 27"/>
          <p:cNvSpPr/>
          <p:nvPr/>
        </p:nvSpPr>
        <p:spPr>
          <a:xfrm>
            <a:off x="8564245" y="447040"/>
            <a:ext cx="2837815" cy="2809875"/>
          </a:xfrm>
          <a:prstGeom prst="teardrop">
            <a:avLst>
              <a:gd name="adj" fmla="val 0"/>
            </a:avLst>
          </a:prstGeom>
          <a:solidFill>
            <a:srgbClr val="7ED8E4">
              <a:alpha val="79000"/>
            </a:srgb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AC95"/>
        </a:solidFill>
        <a:effectLst/>
      </p:bgPr>
    </p:bg>
    <p:spTree>
      <p:nvGrpSpPr>
        <p:cNvPr id="1" name=""/>
        <p:cNvGrpSpPr/>
        <p:nvPr/>
      </p:nvGrpSpPr>
      <p:grpSpPr>
        <a:xfrm>
          <a:off x="0" y="0"/>
          <a:ext cx="0" cy="0"/>
          <a:chOff x="0" y="0"/>
          <a:chExt cx="0" cy="0"/>
        </a:xfrm>
      </p:grpSpPr>
      <p:sp>
        <p:nvSpPr>
          <p:cNvPr id="5" name="椭圆 4"/>
          <p:cNvSpPr/>
          <p:nvPr/>
        </p:nvSpPr>
        <p:spPr>
          <a:xfrm>
            <a:off x="1771015" y="879676"/>
            <a:ext cx="8649335" cy="4717014"/>
          </a:xfrm>
          <a:prstGeom prst="ellipse">
            <a:avLst/>
          </a:prstGeom>
          <a:solidFill>
            <a:schemeClr val="bg1">
              <a:lumMod val="95000"/>
              <a:alpha val="16000"/>
            </a:schemeClr>
          </a:solidFill>
          <a:ln>
            <a:noFill/>
          </a:ln>
          <a:effectLst>
            <a:glow>
              <a:schemeClr val="bg1">
                <a:alpha val="8000"/>
              </a:schemeClr>
            </a:glow>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hidden="1"/>
          <p:cNvSpPr/>
          <p:nvPr/>
        </p:nvSpPr>
        <p:spPr>
          <a:xfrm rot="16200000">
            <a:off x="3830620" y="44658"/>
            <a:ext cx="4110086" cy="6208960"/>
          </a:xfrm>
          <a:prstGeom prst="ellipse">
            <a:avLst/>
          </a:prstGeom>
          <a:gradFill>
            <a:gsLst>
              <a:gs pos="0">
                <a:schemeClr val="bg1">
                  <a:lumMod val="0"/>
                  <a:lumOff val="100000"/>
                  <a:alpha val="16000"/>
                </a:schemeClr>
              </a:gs>
              <a:gs pos="100000">
                <a:schemeClr val="bg1">
                  <a:alpha val="0"/>
                </a:schemeClr>
              </a:gs>
            </a:gsLst>
            <a:lin ang="5400000" scaled="0"/>
          </a:gradFill>
          <a:ln>
            <a:noFill/>
          </a:ln>
          <a:effectLst>
            <a:reflection stA="52000" endPos="69000" dist="50800" dir="5400000" sy="-100000" algn="bl" rotWithShape="0"/>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211850" y="2029891"/>
            <a:ext cx="6497202" cy="2175734"/>
            <a:chOff x="4522490" y="2136571"/>
            <a:chExt cx="6497202" cy="2175734"/>
          </a:xfrm>
        </p:grpSpPr>
        <p:sp>
          <p:nvSpPr>
            <p:cNvPr id="11" name="文本框 10"/>
            <p:cNvSpPr txBox="1"/>
            <p:nvPr/>
          </p:nvSpPr>
          <p:spPr>
            <a:xfrm>
              <a:off x="5877977" y="3389264"/>
              <a:ext cx="5141715" cy="922020"/>
            </a:xfrm>
            <a:prstGeom prst="rect">
              <a:avLst/>
            </a:prstGeom>
            <a:noFill/>
          </p:spPr>
          <p:txBody>
            <a:bodyPr wrap="square" rtlCol="0">
              <a:spAutoFit/>
            </a:bodyPr>
            <a:lstStyle/>
            <a:p>
              <a:r>
                <a:rPr lang="zh-CN" altLang="en-US" sz="5400" b="1" dirty="0">
                  <a:solidFill>
                    <a:schemeClr val="bg1"/>
                  </a:solidFill>
                  <a:latin typeface="微软雅黑 Light" panose="020B0502040204020203" pitchFamily="34" charset="-122"/>
                  <a:ea typeface="微软雅黑 Light" panose="020B0502040204020203" pitchFamily="34" charset="-122"/>
                  <a:sym typeface="+mn-ea"/>
                </a:rPr>
                <a:t>界面原型展示</a:t>
              </a:r>
              <a:endParaRPr lang="zh-CN" altLang="en-US" sz="5400" b="1" dirty="0">
                <a:solidFill>
                  <a:schemeClr val="bg1"/>
                </a:solidFill>
                <a:latin typeface="微软雅黑 Light" panose="020B0502040204020203" pitchFamily="34" charset="-122"/>
                <a:ea typeface="微软雅黑 Light" panose="020B0502040204020203" pitchFamily="34" charset="-122"/>
                <a:sym typeface="+mn-ea"/>
              </a:endParaRPr>
            </a:p>
          </p:txBody>
        </p:sp>
        <p:cxnSp>
          <p:nvCxnSpPr>
            <p:cNvPr id="13" name="直接连接符 12"/>
            <p:cNvCxnSpPr/>
            <p:nvPr/>
          </p:nvCxnSpPr>
          <p:spPr>
            <a:xfrm flipV="1">
              <a:off x="4655708" y="2377035"/>
              <a:ext cx="2444542" cy="1935270"/>
            </a:xfrm>
            <a:prstGeom prst="line">
              <a:avLst/>
            </a:prstGeom>
            <a:ln w="6350">
              <a:solidFill>
                <a:schemeClr val="bg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5" name="文本框 14" hidden="1"/>
            <p:cNvSpPr txBox="1"/>
            <p:nvPr/>
          </p:nvSpPr>
          <p:spPr>
            <a:xfrm>
              <a:off x="4522490" y="2136571"/>
              <a:ext cx="1877327" cy="1825340"/>
            </a:xfrm>
            <a:custGeom>
              <a:avLst/>
              <a:gdLst/>
              <a:ahLst/>
              <a:cxnLst/>
              <a:rect l="l" t="t" r="r" b="b"/>
              <a:pathLst>
                <a:path w="1877327" h="1825340">
                  <a:moveTo>
                    <a:pt x="1401738" y="117454"/>
                  </a:moveTo>
                  <a:cubicBezTo>
                    <a:pt x="1516624" y="213085"/>
                    <a:pt x="1622524" y="304545"/>
                    <a:pt x="1719439" y="391832"/>
                  </a:cubicBezTo>
                  <a:lnTo>
                    <a:pt x="1636644" y="466925"/>
                  </a:lnTo>
                  <a:cubicBezTo>
                    <a:pt x="1552566" y="382847"/>
                    <a:pt x="1448591" y="289462"/>
                    <a:pt x="1324719" y="186770"/>
                  </a:cubicBezTo>
                  <a:close/>
                  <a:moveTo>
                    <a:pt x="1068632" y="0"/>
                  </a:moveTo>
                  <a:lnTo>
                    <a:pt x="1177421" y="0"/>
                  </a:lnTo>
                  <a:cubicBezTo>
                    <a:pt x="1175496" y="209876"/>
                    <a:pt x="1179347" y="404990"/>
                    <a:pt x="1188974" y="585341"/>
                  </a:cubicBezTo>
                  <a:lnTo>
                    <a:pt x="1877327" y="585341"/>
                  </a:lnTo>
                  <a:lnTo>
                    <a:pt x="1877327" y="683540"/>
                  </a:lnTo>
                  <a:lnTo>
                    <a:pt x="1194750" y="683540"/>
                  </a:lnTo>
                  <a:cubicBezTo>
                    <a:pt x="1203094" y="782381"/>
                    <a:pt x="1213042" y="873198"/>
                    <a:pt x="1224595" y="955993"/>
                  </a:cubicBezTo>
                  <a:cubicBezTo>
                    <a:pt x="1242566" y="1079865"/>
                    <a:pt x="1260216" y="1178384"/>
                    <a:pt x="1277545" y="1251552"/>
                  </a:cubicBezTo>
                  <a:cubicBezTo>
                    <a:pt x="1405268" y="1139875"/>
                    <a:pt x="1528818" y="1001242"/>
                    <a:pt x="1648197" y="835652"/>
                  </a:cubicBezTo>
                  <a:lnTo>
                    <a:pt x="1738694" y="894378"/>
                  </a:lnTo>
                  <a:lnTo>
                    <a:pt x="1718531" y="919701"/>
                  </a:lnTo>
                  <a:lnTo>
                    <a:pt x="724268" y="1713731"/>
                  </a:lnTo>
                  <a:lnTo>
                    <a:pt x="704239" y="1685744"/>
                  </a:lnTo>
                  <a:cubicBezTo>
                    <a:pt x="692686" y="1670982"/>
                    <a:pt x="681294" y="1657825"/>
                    <a:pt x="670062" y="1646272"/>
                  </a:cubicBezTo>
                  <a:cubicBezTo>
                    <a:pt x="871593" y="1548715"/>
                    <a:pt x="1043922" y="1442815"/>
                    <a:pt x="1187049" y="1328570"/>
                  </a:cubicBezTo>
                  <a:cubicBezTo>
                    <a:pt x="1156883" y="1220744"/>
                    <a:pt x="1133777" y="1101045"/>
                    <a:pt x="1117732" y="969471"/>
                  </a:cubicBezTo>
                  <a:cubicBezTo>
                    <a:pt x="1104895" y="864213"/>
                    <a:pt x="1095910" y="768902"/>
                    <a:pt x="1090775" y="683540"/>
                  </a:cubicBezTo>
                  <a:lnTo>
                    <a:pt x="538167" y="683540"/>
                  </a:lnTo>
                  <a:lnTo>
                    <a:pt x="538167" y="1058043"/>
                  </a:lnTo>
                  <a:cubicBezTo>
                    <a:pt x="696697" y="1028519"/>
                    <a:pt x="825061" y="1003488"/>
                    <a:pt x="923260" y="982950"/>
                  </a:cubicBezTo>
                  <a:cubicBezTo>
                    <a:pt x="923260" y="1019533"/>
                    <a:pt x="924544" y="1053229"/>
                    <a:pt x="927111" y="1084037"/>
                  </a:cubicBezTo>
                  <a:cubicBezTo>
                    <a:pt x="833405" y="1100082"/>
                    <a:pt x="703757" y="1125113"/>
                    <a:pt x="538167" y="1159130"/>
                  </a:cubicBezTo>
                  <a:lnTo>
                    <a:pt x="538167" y="1606800"/>
                  </a:lnTo>
                  <a:cubicBezTo>
                    <a:pt x="543302" y="1746075"/>
                    <a:pt x="478478" y="1817638"/>
                    <a:pt x="343695" y="1821489"/>
                  </a:cubicBezTo>
                  <a:cubicBezTo>
                    <a:pt x="305186" y="1824056"/>
                    <a:pt x="230093" y="1825340"/>
                    <a:pt x="118416" y="1825340"/>
                  </a:cubicBezTo>
                  <a:cubicBezTo>
                    <a:pt x="114565" y="1789398"/>
                    <a:pt x="107505" y="1752493"/>
                    <a:pt x="97236" y="1714626"/>
                  </a:cubicBezTo>
                  <a:cubicBezTo>
                    <a:pt x="128043" y="1717835"/>
                    <a:pt x="197681" y="1719761"/>
                    <a:pt x="306149" y="1720402"/>
                  </a:cubicBezTo>
                  <a:cubicBezTo>
                    <a:pt x="394078" y="1723611"/>
                    <a:pt x="436118" y="1685102"/>
                    <a:pt x="432267" y="1604875"/>
                  </a:cubicBezTo>
                  <a:lnTo>
                    <a:pt x="432267" y="1178384"/>
                  </a:lnTo>
                  <a:cubicBezTo>
                    <a:pt x="285932" y="1205983"/>
                    <a:pt x="151149" y="1232939"/>
                    <a:pt x="27919" y="1259254"/>
                  </a:cubicBezTo>
                  <a:lnTo>
                    <a:pt x="1926" y="1153353"/>
                  </a:lnTo>
                  <a:cubicBezTo>
                    <a:pt x="130932" y="1132173"/>
                    <a:pt x="274379" y="1107142"/>
                    <a:pt x="432267" y="1078260"/>
                  </a:cubicBezTo>
                  <a:lnTo>
                    <a:pt x="432267" y="683540"/>
                  </a:lnTo>
                  <a:lnTo>
                    <a:pt x="0" y="683540"/>
                  </a:lnTo>
                  <a:lnTo>
                    <a:pt x="0" y="585341"/>
                  </a:lnTo>
                  <a:lnTo>
                    <a:pt x="432267" y="585341"/>
                  </a:lnTo>
                  <a:lnTo>
                    <a:pt x="432267" y="254162"/>
                  </a:lnTo>
                  <a:cubicBezTo>
                    <a:pt x="292992" y="271491"/>
                    <a:pt x="175859" y="284648"/>
                    <a:pt x="80870" y="293634"/>
                  </a:cubicBezTo>
                  <a:cubicBezTo>
                    <a:pt x="73810" y="249990"/>
                    <a:pt x="63861" y="216294"/>
                    <a:pt x="51025" y="192547"/>
                  </a:cubicBezTo>
                  <a:cubicBezTo>
                    <a:pt x="296201" y="172650"/>
                    <a:pt x="552608" y="139276"/>
                    <a:pt x="820248" y="92423"/>
                  </a:cubicBezTo>
                  <a:lnTo>
                    <a:pt x="853943" y="190621"/>
                  </a:lnTo>
                  <a:cubicBezTo>
                    <a:pt x="792328" y="202174"/>
                    <a:pt x="687070" y="217899"/>
                    <a:pt x="538167" y="237795"/>
                  </a:cubicBezTo>
                  <a:lnTo>
                    <a:pt x="538167" y="585341"/>
                  </a:lnTo>
                  <a:lnTo>
                    <a:pt x="1084999" y="585341"/>
                  </a:lnTo>
                  <a:cubicBezTo>
                    <a:pt x="1074088" y="424886"/>
                    <a:pt x="1068632" y="229772"/>
                    <a:pt x="1068632" y="0"/>
                  </a:cubicBez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dirty="0">
                <a:solidFill>
                  <a:srgbClr val="D9D9D9"/>
                </a:solidFill>
                <a:latin typeface="微软雅黑 Light" panose="020B0502040204020203" pitchFamily="34" charset="-122"/>
                <a:ea typeface="微软雅黑 Light" panose="020B0502040204020203" pitchFamily="34" charset="-122"/>
              </a:endParaRPr>
            </a:p>
          </p:txBody>
        </p:sp>
      </p:grpSp>
      <p:pic>
        <p:nvPicPr>
          <p:cNvPr id="12" name="图片 11"/>
          <p:cNvPicPr>
            <a:picLocks noChangeAspect="1"/>
          </p:cNvPicPr>
          <p:nvPr/>
        </p:nvPicPr>
        <p:blipFill>
          <a:blip r:embed="rId1"/>
          <a:srcRect/>
          <a:stretch>
            <a:fillRect/>
          </a:stretch>
        </p:blipFill>
        <p:spPr>
          <a:xfrm>
            <a:off x="2540160" y="1880482"/>
            <a:ext cx="3249450" cy="3097036"/>
          </a:xfrm>
          <a:custGeom>
            <a:avLst/>
            <a:gdLst>
              <a:gd name="connsiteX0" fmla="*/ 0 w 3249450"/>
              <a:gd name="connsiteY0" fmla="*/ 0 h 3097036"/>
              <a:gd name="connsiteX1" fmla="*/ 3249450 w 3249450"/>
              <a:gd name="connsiteY1" fmla="*/ 0 h 3097036"/>
              <a:gd name="connsiteX2" fmla="*/ 3249450 w 3249450"/>
              <a:gd name="connsiteY2" fmla="*/ 1117772 h 3097036"/>
              <a:gd name="connsiteX3" fmla="*/ 2888726 w 3249450"/>
              <a:gd name="connsiteY3" fmla="*/ 675517 h 3097036"/>
              <a:gd name="connsiteX4" fmla="*/ 1389048 w 3249450"/>
              <a:gd name="connsiteY4" fmla="*/ 1898724 h 3097036"/>
              <a:gd name="connsiteX5" fmla="*/ 2366448 w 3249450"/>
              <a:gd name="connsiteY5" fmla="*/ 3097036 h 3097036"/>
              <a:gd name="connsiteX6" fmla="*/ 0 w 3249450"/>
              <a:gd name="connsiteY6" fmla="*/ 3097036 h 309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9450" h="3097036">
                <a:moveTo>
                  <a:pt x="0" y="0"/>
                </a:moveTo>
                <a:lnTo>
                  <a:pt x="3249450" y="0"/>
                </a:lnTo>
                <a:lnTo>
                  <a:pt x="3249450" y="1117772"/>
                </a:lnTo>
                <a:lnTo>
                  <a:pt x="2888726" y="675517"/>
                </a:lnTo>
                <a:lnTo>
                  <a:pt x="1389048" y="1898724"/>
                </a:lnTo>
                <a:lnTo>
                  <a:pt x="2366448" y="3097036"/>
                </a:lnTo>
                <a:lnTo>
                  <a:pt x="0" y="3097036"/>
                </a:ln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CB1F"/>
        </a:solidFill>
        <a:effectLst/>
      </p:bgPr>
    </p:bg>
    <p:spTree>
      <p:nvGrpSpPr>
        <p:cNvPr id="1" name=""/>
        <p:cNvGrpSpPr/>
        <p:nvPr/>
      </p:nvGrpSpPr>
      <p:grpSpPr>
        <a:xfrm>
          <a:off x="0" y="0"/>
          <a:ext cx="0" cy="0"/>
          <a:chOff x="0" y="0"/>
          <a:chExt cx="0" cy="0"/>
        </a:xfrm>
      </p:grpSpPr>
      <p:sp>
        <p:nvSpPr>
          <p:cNvPr id="6" name="椭圆 5" hidden="1"/>
          <p:cNvSpPr/>
          <p:nvPr/>
        </p:nvSpPr>
        <p:spPr>
          <a:xfrm rot="16200000">
            <a:off x="3830620" y="44658"/>
            <a:ext cx="4110086" cy="6208960"/>
          </a:xfrm>
          <a:prstGeom prst="ellipse">
            <a:avLst/>
          </a:prstGeom>
          <a:gradFill>
            <a:gsLst>
              <a:gs pos="0">
                <a:schemeClr val="bg1">
                  <a:lumMod val="0"/>
                  <a:lumOff val="100000"/>
                  <a:alpha val="16000"/>
                </a:schemeClr>
              </a:gs>
              <a:gs pos="100000">
                <a:schemeClr val="bg1">
                  <a:alpha val="0"/>
                </a:schemeClr>
              </a:gs>
            </a:gsLst>
            <a:lin ang="5400000" scaled="0"/>
          </a:gradFill>
          <a:ln>
            <a:noFill/>
          </a:ln>
          <a:effectLst>
            <a:reflection stA="52000" endPos="69000" dist="50800" dir="5400000" sy="-100000" algn="bl" rotWithShape="0"/>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771015" y="-639445"/>
            <a:ext cx="8649335" cy="7755255"/>
          </a:xfrm>
          <a:prstGeom prst="ellipse">
            <a:avLst/>
          </a:prstGeom>
          <a:solidFill>
            <a:schemeClr val="accent4">
              <a:lumMod val="20000"/>
              <a:lumOff val="80000"/>
              <a:alpha val="16000"/>
            </a:schemeClr>
          </a:solidFill>
          <a:ln>
            <a:noFill/>
          </a:ln>
          <a:effectLst>
            <a:glow rad="76200">
              <a:schemeClr val="bg1">
                <a:alpha val="3000"/>
              </a:schemeClr>
            </a:glo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211850" y="2029891"/>
            <a:ext cx="6497202" cy="3005928"/>
            <a:chOff x="4522490" y="2136571"/>
            <a:chExt cx="6497202" cy="3005928"/>
          </a:xfrm>
        </p:grpSpPr>
        <p:sp>
          <p:nvSpPr>
            <p:cNvPr id="11" name="文本框 10"/>
            <p:cNvSpPr txBox="1"/>
            <p:nvPr/>
          </p:nvSpPr>
          <p:spPr>
            <a:xfrm>
              <a:off x="5877977" y="3389264"/>
              <a:ext cx="5141715" cy="1753235"/>
            </a:xfrm>
            <a:prstGeom prst="rect">
              <a:avLst/>
            </a:prstGeom>
            <a:noFill/>
          </p:spPr>
          <p:txBody>
            <a:bodyPr wrap="square" rtlCol="0">
              <a:spAutoFit/>
            </a:bodyPr>
            <a:lstStyle/>
            <a:p>
              <a:r>
                <a:rPr lang="zh-CN" altLang="en-US" sz="5400" dirty="0">
                  <a:solidFill>
                    <a:srgbClr val="F7F7F7"/>
                  </a:solidFill>
                  <a:latin typeface="微软雅黑 Light" panose="020B0502040204020203" pitchFamily="34" charset="-122"/>
                  <a:ea typeface="微软雅黑 Light" panose="020B0502040204020203" pitchFamily="34" charset="-122"/>
                </a:rPr>
                <a:t>软件的价值、</a:t>
              </a:r>
              <a:endParaRPr lang="zh-CN" altLang="en-US" sz="5400" dirty="0">
                <a:solidFill>
                  <a:srgbClr val="F7F7F7"/>
                </a:solidFill>
                <a:latin typeface="微软雅黑 Light" panose="020B0502040204020203" pitchFamily="34" charset="-122"/>
                <a:ea typeface="微软雅黑 Light" panose="020B0502040204020203" pitchFamily="34" charset="-122"/>
              </a:endParaRPr>
            </a:p>
            <a:p>
              <a:r>
                <a:rPr lang="zh-CN" altLang="en-US" sz="5400" dirty="0">
                  <a:solidFill>
                    <a:srgbClr val="F7F7F7"/>
                  </a:solidFill>
                  <a:latin typeface="微软雅黑 Light" panose="020B0502040204020203" pitchFamily="34" charset="-122"/>
                  <a:ea typeface="微软雅黑 Light" panose="020B0502040204020203" pitchFamily="34" charset="-122"/>
                </a:rPr>
                <a:t>特性和优点</a:t>
              </a:r>
              <a:endParaRPr lang="zh-CN" altLang="en-US" sz="4400" dirty="0">
                <a:solidFill>
                  <a:srgbClr val="F7F7F7"/>
                </a:solidFill>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flipV="1">
              <a:off x="4655708" y="2377035"/>
              <a:ext cx="2444542" cy="1935270"/>
            </a:xfrm>
            <a:prstGeom prst="line">
              <a:avLst/>
            </a:prstGeom>
            <a:ln w="6350">
              <a:solidFill>
                <a:schemeClr val="bg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5" name="文本框 14" hidden="1"/>
            <p:cNvSpPr txBox="1"/>
            <p:nvPr/>
          </p:nvSpPr>
          <p:spPr>
            <a:xfrm>
              <a:off x="4522490" y="2136571"/>
              <a:ext cx="1877327" cy="1825340"/>
            </a:xfrm>
            <a:custGeom>
              <a:avLst/>
              <a:gdLst/>
              <a:ahLst/>
              <a:cxnLst/>
              <a:rect l="l" t="t" r="r" b="b"/>
              <a:pathLst>
                <a:path w="1877327" h="1825340">
                  <a:moveTo>
                    <a:pt x="1401738" y="117454"/>
                  </a:moveTo>
                  <a:cubicBezTo>
                    <a:pt x="1516624" y="213085"/>
                    <a:pt x="1622524" y="304545"/>
                    <a:pt x="1719439" y="391832"/>
                  </a:cubicBezTo>
                  <a:lnTo>
                    <a:pt x="1636644" y="466925"/>
                  </a:lnTo>
                  <a:cubicBezTo>
                    <a:pt x="1552566" y="382847"/>
                    <a:pt x="1448591" y="289462"/>
                    <a:pt x="1324719" y="186770"/>
                  </a:cubicBezTo>
                  <a:close/>
                  <a:moveTo>
                    <a:pt x="1068632" y="0"/>
                  </a:moveTo>
                  <a:lnTo>
                    <a:pt x="1177421" y="0"/>
                  </a:lnTo>
                  <a:cubicBezTo>
                    <a:pt x="1175496" y="209876"/>
                    <a:pt x="1179347" y="404990"/>
                    <a:pt x="1188974" y="585341"/>
                  </a:cubicBezTo>
                  <a:lnTo>
                    <a:pt x="1877327" y="585341"/>
                  </a:lnTo>
                  <a:lnTo>
                    <a:pt x="1877327" y="683540"/>
                  </a:lnTo>
                  <a:lnTo>
                    <a:pt x="1194750" y="683540"/>
                  </a:lnTo>
                  <a:cubicBezTo>
                    <a:pt x="1203094" y="782381"/>
                    <a:pt x="1213042" y="873198"/>
                    <a:pt x="1224595" y="955993"/>
                  </a:cubicBezTo>
                  <a:cubicBezTo>
                    <a:pt x="1242566" y="1079865"/>
                    <a:pt x="1260216" y="1178384"/>
                    <a:pt x="1277545" y="1251552"/>
                  </a:cubicBezTo>
                  <a:cubicBezTo>
                    <a:pt x="1405268" y="1139875"/>
                    <a:pt x="1528818" y="1001242"/>
                    <a:pt x="1648197" y="835652"/>
                  </a:cubicBezTo>
                  <a:lnTo>
                    <a:pt x="1738694" y="894378"/>
                  </a:lnTo>
                  <a:lnTo>
                    <a:pt x="1718531" y="919701"/>
                  </a:lnTo>
                  <a:lnTo>
                    <a:pt x="724268" y="1713731"/>
                  </a:lnTo>
                  <a:lnTo>
                    <a:pt x="704239" y="1685744"/>
                  </a:lnTo>
                  <a:cubicBezTo>
                    <a:pt x="692686" y="1670982"/>
                    <a:pt x="681294" y="1657825"/>
                    <a:pt x="670062" y="1646272"/>
                  </a:cubicBezTo>
                  <a:cubicBezTo>
                    <a:pt x="871593" y="1548715"/>
                    <a:pt x="1043922" y="1442815"/>
                    <a:pt x="1187049" y="1328570"/>
                  </a:cubicBezTo>
                  <a:cubicBezTo>
                    <a:pt x="1156883" y="1220744"/>
                    <a:pt x="1133777" y="1101045"/>
                    <a:pt x="1117732" y="969471"/>
                  </a:cubicBezTo>
                  <a:cubicBezTo>
                    <a:pt x="1104895" y="864213"/>
                    <a:pt x="1095910" y="768902"/>
                    <a:pt x="1090775" y="683540"/>
                  </a:cubicBezTo>
                  <a:lnTo>
                    <a:pt x="538167" y="683540"/>
                  </a:lnTo>
                  <a:lnTo>
                    <a:pt x="538167" y="1058043"/>
                  </a:lnTo>
                  <a:cubicBezTo>
                    <a:pt x="696697" y="1028519"/>
                    <a:pt x="825061" y="1003488"/>
                    <a:pt x="923260" y="982950"/>
                  </a:cubicBezTo>
                  <a:cubicBezTo>
                    <a:pt x="923260" y="1019533"/>
                    <a:pt x="924544" y="1053229"/>
                    <a:pt x="927111" y="1084037"/>
                  </a:cubicBezTo>
                  <a:cubicBezTo>
                    <a:pt x="833405" y="1100082"/>
                    <a:pt x="703757" y="1125113"/>
                    <a:pt x="538167" y="1159130"/>
                  </a:cubicBezTo>
                  <a:lnTo>
                    <a:pt x="538167" y="1606800"/>
                  </a:lnTo>
                  <a:cubicBezTo>
                    <a:pt x="543302" y="1746075"/>
                    <a:pt x="478478" y="1817638"/>
                    <a:pt x="343695" y="1821489"/>
                  </a:cubicBezTo>
                  <a:cubicBezTo>
                    <a:pt x="305186" y="1824056"/>
                    <a:pt x="230093" y="1825340"/>
                    <a:pt x="118416" y="1825340"/>
                  </a:cubicBezTo>
                  <a:cubicBezTo>
                    <a:pt x="114565" y="1789398"/>
                    <a:pt x="107505" y="1752493"/>
                    <a:pt x="97236" y="1714626"/>
                  </a:cubicBezTo>
                  <a:cubicBezTo>
                    <a:pt x="128043" y="1717835"/>
                    <a:pt x="197681" y="1719761"/>
                    <a:pt x="306149" y="1720402"/>
                  </a:cubicBezTo>
                  <a:cubicBezTo>
                    <a:pt x="394078" y="1723611"/>
                    <a:pt x="436118" y="1685102"/>
                    <a:pt x="432267" y="1604875"/>
                  </a:cubicBezTo>
                  <a:lnTo>
                    <a:pt x="432267" y="1178384"/>
                  </a:lnTo>
                  <a:cubicBezTo>
                    <a:pt x="285932" y="1205983"/>
                    <a:pt x="151149" y="1232939"/>
                    <a:pt x="27919" y="1259254"/>
                  </a:cubicBezTo>
                  <a:lnTo>
                    <a:pt x="1926" y="1153353"/>
                  </a:lnTo>
                  <a:cubicBezTo>
                    <a:pt x="130932" y="1132173"/>
                    <a:pt x="274379" y="1107142"/>
                    <a:pt x="432267" y="1078260"/>
                  </a:cubicBezTo>
                  <a:lnTo>
                    <a:pt x="432267" y="683540"/>
                  </a:lnTo>
                  <a:lnTo>
                    <a:pt x="0" y="683540"/>
                  </a:lnTo>
                  <a:lnTo>
                    <a:pt x="0" y="585341"/>
                  </a:lnTo>
                  <a:lnTo>
                    <a:pt x="432267" y="585341"/>
                  </a:lnTo>
                  <a:lnTo>
                    <a:pt x="432267" y="254162"/>
                  </a:lnTo>
                  <a:cubicBezTo>
                    <a:pt x="292992" y="271491"/>
                    <a:pt x="175859" y="284648"/>
                    <a:pt x="80870" y="293634"/>
                  </a:cubicBezTo>
                  <a:cubicBezTo>
                    <a:pt x="73810" y="249990"/>
                    <a:pt x="63861" y="216294"/>
                    <a:pt x="51025" y="192547"/>
                  </a:cubicBezTo>
                  <a:cubicBezTo>
                    <a:pt x="296201" y="172650"/>
                    <a:pt x="552608" y="139276"/>
                    <a:pt x="820248" y="92423"/>
                  </a:cubicBezTo>
                  <a:lnTo>
                    <a:pt x="853943" y="190621"/>
                  </a:lnTo>
                  <a:cubicBezTo>
                    <a:pt x="792328" y="202174"/>
                    <a:pt x="687070" y="217899"/>
                    <a:pt x="538167" y="237795"/>
                  </a:cubicBezTo>
                  <a:lnTo>
                    <a:pt x="538167" y="585341"/>
                  </a:lnTo>
                  <a:lnTo>
                    <a:pt x="1084999" y="585341"/>
                  </a:lnTo>
                  <a:cubicBezTo>
                    <a:pt x="1074088" y="424886"/>
                    <a:pt x="1068632" y="229772"/>
                    <a:pt x="1068632" y="0"/>
                  </a:cubicBez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dirty="0">
                <a:solidFill>
                  <a:srgbClr val="D9D9D9"/>
                </a:solidFill>
                <a:latin typeface="微软雅黑 Light" panose="020B0502040204020203" pitchFamily="34" charset="-122"/>
                <a:ea typeface="微软雅黑 Light" panose="020B0502040204020203" pitchFamily="34" charset="-122"/>
              </a:endParaRPr>
            </a:p>
          </p:txBody>
        </p:sp>
      </p:grpSp>
      <p:pic>
        <p:nvPicPr>
          <p:cNvPr id="17" name="图片 16"/>
          <p:cNvPicPr>
            <a:picLocks noChangeAspect="1"/>
          </p:cNvPicPr>
          <p:nvPr/>
        </p:nvPicPr>
        <p:blipFill>
          <a:blip r:embed="rId1">
            <a:duotone>
              <a:prstClr val="black"/>
              <a:schemeClr val="bg1">
                <a:tint val="45000"/>
                <a:satMod val="400000"/>
              </a:schemeClr>
            </a:duotone>
            <a:extLst>
              <a:ext uri="{BEBA8EAE-BF5A-486C-A8C5-ECC9F3942E4B}">
                <a14:imgProps xmlns:a14="http://schemas.microsoft.com/office/drawing/2010/main">
                  <a14:imgLayer r:embed="rId2">
                    <a14:imgEffect>
                      <a14:brightnessContrast bright="100000"/>
                    </a14:imgEffect>
                  </a14:imgLayer>
                </a14:imgProps>
              </a:ext>
            </a:extLst>
          </a:blip>
          <a:srcRect/>
          <a:stretch>
            <a:fillRect/>
          </a:stretch>
        </p:blipFill>
        <p:spPr>
          <a:xfrm>
            <a:off x="2288682" y="1576046"/>
            <a:ext cx="3236032" cy="3087394"/>
          </a:xfrm>
          <a:custGeom>
            <a:avLst/>
            <a:gdLst>
              <a:gd name="connsiteX0" fmla="*/ 0 w 3236032"/>
              <a:gd name="connsiteY0" fmla="*/ 0 h 3087394"/>
              <a:gd name="connsiteX1" fmla="*/ 3236032 w 3236032"/>
              <a:gd name="connsiteY1" fmla="*/ 0 h 3087394"/>
              <a:gd name="connsiteX2" fmla="*/ 3236032 w 3236032"/>
              <a:gd name="connsiteY2" fmla="*/ 896639 h 3087394"/>
              <a:gd name="connsiteX3" fmla="*/ 1533443 w 3236032"/>
              <a:gd name="connsiteY3" fmla="*/ 2258018 h 3087394"/>
              <a:gd name="connsiteX4" fmla="*/ 2196607 w 3236032"/>
              <a:gd name="connsiteY4" fmla="*/ 3087394 h 3087394"/>
              <a:gd name="connsiteX5" fmla="*/ 0 w 3236032"/>
              <a:gd name="connsiteY5" fmla="*/ 3087394 h 30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6032" h="3087394">
                <a:moveTo>
                  <a:pt x="0" y="0"/>
                </a:moveTo>
                <a:lnTo>
                  <a:pt x="3236032" y="0"/>
                </a:lnTo>
                <a:lnTo>
                  <a:pt x="3236032" y="896639"/>
                </a:lnTo>
                <a:lnTo>
                  <a:pt x="1533443" y="2258018"/>
                </a:lnTo>
                <a:lnTo>
                  <a:pt x="2196607" y="3087394"/>
                </a:lnTo>
                <a:lnTo>
                  <a:pt x="0" y="3087394"/>
                </a:ln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736" y="0"/>
            <a:ext cx="5597038" cy="6857996"/>
          </a:xfrm>
          <a:prstGeom prst="rect">
            <a:avLst/>
          </a:prstGeom>
          <a:solidFill>
            <a:srgbClr val="E58F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 name="图片 7"/>
          <p:cNvPicPr>
            <a:picLocks noChangeAspect="1"/>
          </p:cNvPicPr>
          <p:nvPr/>
        </p:nvPicPr>
        <p:blipFill>
          <a:blip r:embed="rId1" cstate="screen">
            <a:extLst>
              <a:ext uri="{BEBA8EAE-BF5A-486C-A8C5-ECC9F3942E4B}">
                <a14:imgProps xmlns:a14="http://schemas.microsoft.com/office/drawing/2010/main">
                  <a14:imgLayer r:embed="rId2">
                    <a14:imgEffect>
                      <a14:brightnessContrast bright="-6000"/>
                    </a14:imgEffect>
                  </a14:imgLayer>
                </a14:imgProps>
              </a:ext>
            </a:extLst>
          </a:blip>
          <a:srcRect/>
          <a:stretch>
            <a:fillRect/>
          </a:stretch>
        </p:blipFill>
        <p:spPr>
          <a:xfrm rot="8363709">
            <a:off x="2985597" y="4851251"/>
            <a:ext cx="266537" cy="266537"/>
          </a:xfrm>
          <a:custGeom>
            <a:avLst/>
            <a:gdLst>
              <a:gd name="connsiteX0" fmla="*/ 413283 w 879438"/>
              <a:gd name="connsiteY0" fmla="*/ 821 h 879438"/>
              <a:gd name="connsiteX1" fmla="*/ 649312 w 879438"/>
              <a:gd name="connsiteY1" fmla="*/ 53262 h 879438"/>
              <a:gd name="connsiteX2" fmla="*/ 826177 w 879438"/>
              <a:gd name="connsiteY2" fmla="*/ 649312 h 879438"/>
              <a:gd name="connsiteX3" fmla="*/ 230127 w 879438"/>
              <a:gd name="connsiteY3" fmla="*/ 826178 h 879438"/>
              <a:gd name="connsiteX4" fmla="*/ 33828 w 879438"/>
              <a:gd name="connsiteY4" fmla="*/ 270722 h 879438"/>
              <a:gd name="connsiteX5" fmla="*/ 53259 w 879438"/>
              <a:gd name="connsiteY5" fmla="*/ 230131 h 879438"/>
              <a:gd name="connsiteX6" fmla="*/ 53264 w 879438"/>
              <a:gd name="connsiteY6" fmla="*/ 230123 h 879438"/>
              <a:gd name="connsiteX7" fmla="*/ 76686 w 879438"/>
              <a:gd name="connsiteY7" fmla="*/ 191696 h 879438"/>
              <a:gd name="connsiteX8" fmla="*/ 413283 w 879438"/>
              <a:gd name="connsiteY8" fmla="*/ 821 h 87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9438" h="879438">
                <a:moveTo>
                  <a:pt x="413283" y="821"/>
                </a:moveTo>
                <a:cubicBezTo>
                  <a:pt x="492638" y="-4034"/>
                  <a:pt x="574277" y="12566"/>
                  <a:pt x="649312" y="53262"/>
                </a:cubicBezTo>
                <a:cubicBezTo>
                  <a:pt x="862747" y="169017"/>
                  <a:pt x="941933" y="435878"/>
                  <a:pt x="826177" y="649312"/>
                </a:cubicBezTo>
                <a:cubicBezTo>
                  <a:pt x="710422" y="862747"/>
                  <a:pt x="443562" y="941933"/>
                  <a:pt x="230127" y="826178"/>
                </a:cubicBezTo>
                <a:cubicBezTo>
                  <a:pt x="30032" y="717657"/>
                  <a:pt x="-52071" y="476329"/>
                  <a:pt x="33828" y="270722"/>
                </a:cubicBezTo>
                <a:lnTo>
                  <a:pt x="53259" y="230131"/>
                </a:lnTo>
                <a:lnTo>
                  <a:pt x="53264" y="230123"/>
                </a:lnTo>
                <a:lnTo>
                  <a:pt x="76686" y="191696"/>
                </a:lnTo>
                <a:cubicBezTo>
                  <a:pt x="155111" y="76608"/>
                  <a:pt x="281024" y="8913"/>
                  <a:pt x="413283" y="821"/>
                </a:cubicBezTo>
                <a:close/>
              </a:path>
            </a:pathLst>
          </a:custGeom>
          <a:effectLst>
            <a:outerShdw blurRad="622300" sx="85000" sy="85000" algn="ctr" rotWithShape="0">
              <a:schemeClr val="bg1">
                <a:alpha val="40000"/>
              </a:schemeClr>
            </a:outerShdw>
            <a:reflection blurRad="6350" stA="32000" endPos="37000" dir="5400000" sy="-100000" algn="bl" rotWithShape="0"/>
          </a:effectLst>
        </p:spPr>
      </p:pic>
      <p:sp>
        <p:nvSpPr>
          <p:cNvPr id="2" name="文本框 1" hidden="1"/>
          <p:cNvSpPr txBox="1"/>
          <p:nvPr/>
        </p:nvSpPr>
        <p:spPr>
          <a:xfrm>
            <a:off x="3571709" y="251108"/>
            <a:ext cx="2058452" cy="830997"/>
          </a:xfrm>
          <a:prstGeom prst="rect">
            <a:avLst/>
          </a:prstGeom>
          <a:noFill/>
        </p:spPr>
        <p:txBody>
          <a:bodyPr wrap="square" rtlCol="0">
            <a:spAutoFit/>
          </a:bodyPr>
          <a:lstStyle/>
          <a:p>
            <a:r>
              <a:rPr lang="en-US" altLang="zh-CN" sz="2400" dirty="0">
                <a:solidFill>
                  <a:schemeClr val="bg1">
                    <a:lumMod val="95000"/>
                  </a:schemeClr>
                </a:solidFill>
                <a:latin typeface="印品睿圆体" panose="02010600030101010101" pitchFamily="2" charset="-122"/>
                <a:ea typeface="印品睿圆体" panose="02010600030101010101" pitchFamily="2" charset="-122"/>
              </a:rPr>
              <a:t>B E A U T I F U L</a:t>
            </a:r>
            <a:endParaRPr lang="zh-CN" altLang="en-US" sz="2400" dirty="0">
              <a:solidFill>
                <a:schemeClr val="bg1">
                  <a:lumMod val="95000"/>
                </a:schemeClr>
              </a:solidFill>
              <a:latin typeface="印品睿圆体" panose="02010600030101010101" pitchFamily="2" charset="-122"/>
              <a:ea typeface="印品睿圆体" panose="02010600030101010101" pitchFamily="2" charset="-122"/>
            </a:endParaRPr>
          </a:p>
        </p:txBody>
      </p:sp>
      <p:sp>
        <p:nvSpPr>
          <p:cNvPr id="11" name="任意多边形: 形状 10"/>
          <p:cNvSpPr/>
          <p:nvPr/>
        </p:nvSpPr>
        <p:spPr>
          <a:xfrm>
            <a:off x="12948801" y="-245867"/>
            <a:ext cx="1626010" cy="1313105"/>
          </a:xfrm>
          <a:custGeom>
            <a:avLst/>
            <a:gdLst>
              <a:gd name="connsiteX0" fmla="*/ 0 w 1626010"/>
              <a:gd name="connsiteY0" fmla="*/ 0 h 1313105"/>
              <a:gd name="connsiteX1" fmla="*/ 1372896 w 1626010"/>
              <a:gd name="connsiteY1" fmla="*/ 0 h 1313105"/>
              <a:gd name="connsiteX2" fmla="*/ 1626010 w 1626010"/>
              <a:gd name="connsiteY2" fmla="*/ 253114 h 1313105"/>
              <a:gd name="connsiteX3" fmla="*/ 1626010 w 1626010"/>
              <a:gd name="connsiteY3" fmla="*/ 1059991 h 1313105"/>
              <a:gd name="connsiteX4" fmla="*/ 1372896 w 1626010"/>
              <a:gd name="connsiteY4" fmla="*/ 1313105 h 1313105"/>
              <a:gd name="connsiteX5" fmla="*/ 1106178 w 1626010"/>
              <a:gd name="connsiteY5" fmla="*/ 1313105 h 131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010" h="1313105">
                <a:moveTo>
                  <a:pt x="0" y="0"/>
                </a:moveTo>
                <a:lnTo>
                  <a:pt x="1372896" y="0"/>
                </a:lnTo>
                <a:cubicBezTo>
                  <a:pt x="1512687" y="0"/>
                  <a:pt x="1626010" y="113323"/>
                  <a:pt x="1626010" y="253114"/>
                </a:cubicBezTo>
                <a:lnTo>
                  <a:pt x="1626010" y="1059991"/>
                </a:lnTo>
                <a:cubicBezTo>
                  <a:pt x="1626010" y="1199782"/>
                  <a:pt x="1512687" y="1313105"/>
                  <a:pt x="1372896" y="1313105"/>
                </a:cubicBezTo>
                <a:lnTo>
                  <a:pt x="1106178" y="1313105"/>
                </a:lnTo>
                <a:close/>
              </a:path>
            </a:pathLst>
          </a:custGeom>
          <a:gradFill>
            <a:gsLst>
              <a:gs pos="0">
                <a:schemeClr val="accent1">
                  <a:lumMod val="5000"/>
                  <a:lumOff val="95000"/>
                  <a:alpha val="28000"/>
                </a:schemeClr>
              </a:gs>
              <a:gs pos="35000">
                <a:srgbClr val="F9FBFD">
                  <a:alpha val="7000"/>
                </a:srgbClr>
              </a:gs>
              <a:gs pos="66000">
                <a:schemeClr val="bg1">
                  <a:alpha val="0"/>
                </a:schemeClr>
              </a:gs>
              <a:gs pos="100000">
                <a:schemeClr val="bg1">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r="1156"/>
          <a:stretch>
            <a:fillRect/>
          </a:stretch>
        </p:blipFill>
        <p:spPr>
          <a:xfrm>
            <a:off x="19414" y="2061397"/>
            <a:ext cx="5565888" cy="2989018"/>
          </a:xfrm>
          <a:prstGeom prst="rect">
            <a:avLst/>
          </a:prstGeom>
        </p:spPr>
      </p:pic>
      <p:sp>
        <p:nvSpPr>
          <p:cNvPr id="14" name="文本框 13"/>
          <p:cNvSpPr txBox="1"/>
          <p:nvPr/>
        </p:nvSpPr>
        <p:spPr>
          <a:xfrm>
            <a:off x="127322" y="110615"/>
            <a:ext cx="3590846"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（一）软件价值分析</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grpSp>
        <p:nvGrpSpPr>
          <p:cNvPr id="22" name="组合 21"/>
          <p:cNvGrpSpPr/>
          <p:nvPr/>
        </p:nvGrpSpPr>
        <p:grpSpPr>
          <a:xfrm>
            <a:off x="5963215" y="321332"/>
            <a:ext cx="2651862" cy="853110"/>
            <a:chOff x="13815729" y="-3438814"/>
            <a:chExt cx="2651862" cy="853110"/>
          </a:xfrm>
        </p:grpSpPr>
        <p:sp>
          <p:nvSpPr>
            <p:cNvPr id="10" name="矩形: 圆角 9"/>
            <p:cNvSpPr/>
            <p:nvPr/>
          </p:nvSpPr>
          <p:spPr>
            <a:xfrm>
              <a:off x="13815729" y="-3438814"/>
              <a:ext cx="2651862" cy="853110"/>
            </a:xfrm>
            <a:prstGeom prst="roundRect">
              <a:avLst>
                <a:gd name="adj" fmla="val 19276"/>
              </a:avLst>
            </a:prstGeom>
            <a:solidFill>
              <a:srgbClr val="EF7C57"/>
            </a:solidFill>
            <a:ln>
              <a:noFill/>
            </a:ln>
            <a:effectLst>
              <a:outerShdw blurRad="571500" sx="97000" sy="9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4226686" y="-3243092"/>
              <a:ext cx="1728030" cy="461665"/>
            </a:xfrm>
            <a:prstGeom prst="rect">
              <a:avLst/>
            </a:prstGeom>
            <a:noFill/>
          </p:spPr>
          <p:txBody>
            <a:bodyPr wrap="square" rtlCol="0">
              <a:spAutoFit/>
            </a:bodyPr>
            <a:lstStyle/>
            <a:p>
              <a:r>
                <a:rPr lang="zh-CN" altLang="en-US" sz="2400" b="1" spc="600" dirty="0">
                  <a:solidFill>
                    <a:schemeClr val="bg1">
                      <a:lumMod val="95000"/>
                    </a:schemeClr>
                  </a:solidFill>
                  <a:latin typeface="微软雅黑 Light" panose="020B0502040204020203" pitchFamily="34" charset="-122"/>
                  <a:ea typeface="微软雅黑 Light" panose="020B0502040204020203" pitchFamily="34" charset="-122"/>
                </a:rPr>
                <a:t>患者需求</a:t>
              </a:r>
              <a:endParaRPr lang="zh-CN" altLang="en-US" sz="2400" b="1" spc="6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grpSp>
        <p:nvGrpSpPr>
          <p:cNvPr id="3" name="组合 2"/>
          <p:cNvGrpSpPr/>
          <p:nvPr/>
        </p:nvGrpSpPr>
        <p:grpSpPr>
          <a:xfrm>
            <a:off x="5920476" y="5885343"/>
            <a:ext cx="2651862" cy="853110"/>
            <a:chOff x="9343282" y="1183570"/>
            <a:chExt cx="2651862" cy="853110"/>
          </a:xfrm>
        </p:grpSpPr>
        <p:sp>
          <p:nvSpPr>
            <p:cNvPr id="17" name="矩形: 圆角 16"/>
            <p:cNvSpPr/>
            <p:nvPr/>
          </p:nvSpPr>
          <p:spPr>
            <a:xfrm>
              <a:off x="9343282" y="1183570"/>
              <a:ext cx="2651862" cy="853110"/>
            </a:xfrm>
            <a:prstGeom prst="roundRect">
              <a:avLst>
                <a:gd name="adj" fmla="val 19276"/>
              </a:avLst>
            </a:prstGeom>
            <a:solidFill>
              <a:srgbClr val="EF7C57"/>
            </a:solidFill>
            <a:ln>
              <a:noFill/>
            </a:ln>
            <a:effectLst>
              <a:outerShdw blurRad="571500" sx="97000" sy="9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806490" y="1376221"/>
              <a:ext cx="1727867" cy="461665"/>
            </a:xfrm>
            <a:prstGeom prst="rect">
              <a:avLst/>
            </a:prstGeom>
            <a:noFill/>
          </p:spPr>
          <p:txBody>
            <a:bodyPr wrap="square" rtlCol="0">
              <a:spAutoFit/>
            </a:bodyPr>
            <a:lstStyle/>
            <a:p>
              <a:r>
                <a:rPr lang="zh-CN" altLang="en-US" sz="2400" b="1" spc="600" dirty="0">
                  <a:solidFill>
                    <a:schemeClr val="bg1">
                      <a:lumMod val="95000"/>
                    </a:schemeClr>
                  </a:solidFill>
                  <a:latin typeface="微软雅黑 Light" panose="020B0502040204020203" pitchFamily="34" charset="-122"/>
                  <a:ea typeface="微软雅黑 Light" panose="020B0502040204020203" pitchFamily="34" charset="-122"/>
                </a:rPr>
                <a:t>医院需求</a:t>
              </a:r>
              <a:endParaRPr lang="zh-CN" altLang="en-US" sz="2400" b="1" spc="6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sp>
        <p:nvSpPr>
          <p:cNvPr id="20" name="矩形: 圆角 19"/>
          <p:cNvSpPr/>
          <p:nvPr/>
        </p:nvSpPr>
        <p:spPr>
          <a:xfrm>
            <a:off x="5788020" y="1249680"/>
            <a:ext cx="6251580" cy="4533899"/>
          </a:xfrm>
          <a:prstGeom prst="roundRect">
            <a:avLst>
              <a:gd name="adj" fmla="val 2689"/>
            </a:avLst>
          </a:prstGeom>
          <a:solidFill>
            <a:srgbClr val="EF7C57">
              <a:alpha val="63000"/>
            </a:srgbClr>
          </a:solidFill>
          <a:ln>
            <a:noFill/>
          </a:ln>
          <a:effectLst>
            <a:outerShdw blurRad="571500" sx="97000" sy="9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5834212" y="1453101"/>
            <a:ext cx="6235867" cy="1530675"/>
          </a:xfrm>
          <a:prstGeom prst="rect">
            <a:avLst/>
          </a:prstGeom>
          <a:noFill/>
        </p:spPr>
        <p:txBody>
          <a:bodyPr wrap="square" rtlCol="0">
            <a:spAutoFit/>
          </a:bodyPr>
          <a:lstStyle/>
          <a:p>
            <a:pPr>
              <a:lnSpc>
                <a:spcPct val="150000"/>
              </a:lnSpc>
            </a:pPr>
            <a:r>
              <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1</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a:t>
            </a:r>
            <a:r>
              <a:rPr lang="zh-CN"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患者就诊前对医院的相关信息了解不多，具有较大的盲目性</a:t>
            </a:r>
            <a:endPar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r>
              <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2</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a:t>
            </a:r>
            <a:r>
              <a:rPr lang="zh-CN"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患者在候诊区的</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挂号排队浪费</a:t>
            </a:r>
            <a:r>
              <a:rPr lang="zh-CN"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无效等待时间</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，导致就诊流程较长</a:t>
            </a:r>
            <a:endParaRPr lang="en-US" altLang="zh-CN" sz="1600" kern="1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r>
              <a:rPr lang="en-US" altLang="zh-CN" sz="1600" kern="100" dirty="0">
                <a:solidFill>
                  <a:schemeClr val="bg1"/>
                </a:solidFill>
                <a:latin typeface="微软雅黑 Light" panose="020B0502040204020203" pitchFamily="34" charset="-122"/>
                <a:ea typeface="微软雅黑 Light" panose="020B0502040204020203" pitchFamily="34" charset="-122"/>
              </a:rPr>
              <a:t>3</a:t>
            </a:r>
            <a:r>
              <a:rPr lang="zh-CN" altLang="en-US" sz="1600" kern="100" dirty="0">
                <a:solidFill>
                  <a:schemeClr val="bg1"/>
                </a:solidFill>
                <a:latin typeface="微软雅黑 Light" panose="020B0502040204020203" pitchFamily="34" charset="-122"/>
                <a:ea typeface="微软雅黑 Light" panose="020B0502040204020203" pitchFamily="34" charset="-122"/>
              </a:rPr>
              <a:t>、不清楚医院不同科室就诊流程，辗转较多延长就诊时间</a:t>
            </a:r>
            <a:endParaRPr lang="en-US" altLang="zh-CN" sz="1600" kern="1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1600" kern="100" dirty="0">
                <a:solidFill>
                  <a:schemeClr val="bg1"/>
                </a:solidFill>
                <a:latin typeface="微软雅黑 Light" panose="020B0502040204020203" pitchFamily="34" charset="-122"/>
                <a:ea typeface="微软雅黑 Light" panose="020B0502040204020203" pitchFamily="34" charset="-122"/>
              </a:rPr>
              <a:t>4</a:t>
            </a:r>
            <a:r>
              <a:rPr lang="zh-CN" altLang="en-US" sz="1600" kern="100" dirty="0">
                <a:solidFill>
                  <a:schemeClr val="bg1"/>
                </a:solidFill>
                <a:latin typeface="微软雅黑 Light" panose="020B0502040204020203" pitchFamily="34" charset="-122"/>
                <a:ea typeface="微软雅黑 Light" panose="020B0502040204020203" pitchFamily="34" charset="-122"/>
              </a:rPr>
              <a:t>、医院普遍存在挂号难、挂专家号更难的现象</a:t>
            </a:r>
            <a:endParaRPr lang="zh-CN" altLang="en-US" sz="1600" dirty="0"/>
          </a:p>
        </p:txBody>
      </p:sp>
      <p:sp>
        <p:nvSpPr>
          <p:cNvPr id="25" name="文本框 24"/>
          <p:cNvSpPr txBox="1"/>
          <p:nvPr/>
        </p:nvSpPr>
        <p:spPr>
          <a:xfrm>
            <a:off x="5925158" y="3809676"/>
            <a:ext cx="5831965" cy="1530675"/>
          </a:xfrm>
          <a:prstGeom prst="rect">
            <a:avLst/>
          </a:prstGeom>
          <a:noFill/>
        </p:spPr>
        <p:txBody>
          <a:bodyPr wrap="square" rtlCol="0">
            <a:spAutoFit/>
          </a:bodyPr>
          <a:lstStyle/>
          <a:p>
            <a:pPr>
              <a:lnSpc>
                <a:spcPct val="150000"/>
              </a:lnSpc>
            </a:pPr>
            <a:r>
              <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1</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、患者数量之庞大，需手工填制大量的表格，耗费医院管理工作人员大量的时间和精力</a:t>
            </a:r>
            <a:endParaRPr lang="en-US" altLang="zh-CN"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r>
              <a:rPr lang="en-US" altLang="zh-CN" sz="1600" kern="1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rPr>
              <a:t>2</a:t>
            </a:r>
            <a:r>
              <a:rPr lang="zh-CN" altLang="en-US" sz="1600" kern="100" dirty="0">
                <a:solidFill>
                  <a:schemeClr val="bg1"/>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1600" kern="100" dirty="0">
                <a:solidFill>
                  <a:schemeClr val="bg1"/>
                </a:solidFill>
                <a:effectLst/>
                <a:latin typeface="微软雅黑 Light" panose="020B0502040204020203" pitchFamily="34" charset="-122"/>
                <a:ea typeface="微软雅黑 Light" panose="020B0502040204020203" pitchFamily="34" charset="-122"/>
                <a:cs typeface="宋体" panose="02010600030101010101" pitchFamily="2" charset="-122"/>
              </a:rPr>
              <a:t>患者排队等候时间长，</a:t>
            </a:r>
            <a:r>
              <a:rPr lang="zh-CN" altLang="en-US" sz="1600" kern="100" dirty="0">
                <a:solidFill>
                  <a:schemeClr val="bg1"/>
                </a:solidFill>
                <a:latin typeface="微软雅黑 Light" panose="020B0502040204020203" pitchFamily="34" charset="-122"/>
                <a:ea typeface="微软雅黑 Light" panose="020B0502040204020203" pitchFamily="34" charset="-122"/>
              </a:rPr>
              <a:t>医院挂号窗口排队拥挤，财务窗口人力紧张压力大，服务质量下滑</a:t>
            </a:r>
            <a:endParaRPr lang="zh-CN" alt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76487" y="871682"/>
            <a:ext cx="10947726" cy="3743033"/>
          </a:xfrm>
          <a:prstGeom prst="ellipse">
            <a:avLst/>
          </a:prstGeom>
          <a:solidFill>
            <a:srgbClr val="D3F1F2">
              <a:alpha val="56000"/>
            </a:srgbClr>
          </a:solidFill>
          <a:ln>
            <a:noFill/>
          </a:ln>
          <a:effectLst>
            <a:softEdge rad="368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2907983" y="955613"/>
            <a:ext cx="6376026" cy="2912422"/>
          </a:xfrm>
          <a:prstGeom prst="rect">
            <a:avLst/>
          </a:prstGeom>
          <a:effectLst>
            <a:outerShdw blurRad="292100" sx="102000" sy="102000" algn="ctr" rotWithShape="0">
              <a:prstClr val="black">
                <a:alpha val="40000"/>
              </a:prstClr>
            </a:outerShdw>
            <a:reflection blurRad="6350" stA="52000" endA="300" endPos="35000" dir="5400000" sy="-100000" algn="bl" rotWithShape="0"/>
            <a:softEdge rad="0"/>
          </a:effectLst>
        </p:spPr>
      </p:pic>
      <p:sp>
        <p:nvSpPr>
          <p:cNvPr id="5" name="矩形 4"/>
          <p:cNvSpPr/>
          <p:nvPr/>
        </p:nvSpPr>
        <p:spPr>
          <a:xfrm>
            <a:off x="5076473" y="4362670"/>
            <a:ext cx="2039055" cy="646331"/>
          </a:xfrm>
          <a:prstGeom prst="rect">
            <a:avLst/>
          </a:prstGeom>
          <a:noFill/>
          <a:ln>
            <a:noFill/>
          </a:ln>
        </p:spPr>
        <p:txBody>
          <a:bodyPr wrap="square">
            <a:spAutoFit/>
          </a:bodyPr>
          <a:lstStyle/>
          <a:p>
            <a:r>
              <a:rPr lang="zh-CN" altLang="en-US" sz="3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产品目标</a:t>
            </a:r>
            <a:endParaRPr lang="zh-CN" altLang="en-US" sz="2000" dirty="0">
              <a:solidFill>
                <a:schemeClr val="tx1">
                  <a:lumMod val="65000"/>
                  <a:lumOff val="35000"/>
                </a:schemeClr>
              </a:solidFill>
              <a:latin typeface="Open Sans" panose="020B0606030504020204" pitchFamily="34" charset="0"/>
              <a:ea typeface="微软雅黑 Light" panose="020B0502040204020203" pitchFamily="34" charset="-122"/>
              <a:cs typeface="Open Sans" panose="020B0606030504020204" pitchFamily="34" charset="0"/>
            </a:endParaRPr>
          </a:p>
        </p:txBody>
      </p:sp>
      <p:grpSp>
        <p:nvGrpSpPr>
          <p:cNvPr id="15" name="组合 14"/>
          <p:cNvGrpSpPr/>
          <p:nvPr/>
        </p:nvGrpSpPr>
        <p:grpSpPr>
          <a:xfrm>
            <a:off x="4534866" y="4738648"/>
            <a:ext cx="3122269" cy="163"/>
            <a:chOff x="4577108" y="4738648"/>
            <a:chExt cx="3122269" cy="163"/>
          </a:xfrm>
        </p:grpSpPr>
        <p:cxnSp>
          <p:nvCxnSpPr>
            <p:cNvPr id="7" name="直接连接符 6"/>
            <p:cNvCxnSpPr/>
            <p:nvPr/>
          </p:nvCxnSpPr>
          <p:spPr>
            <a:xfrm>
              <a:off x="4577108" y="4738648"/>
              <a:ext cx="282912"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416465" y="4738811"/>
              <a:ext cx="282912"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995676" y="5040265"/>
            <a:ext cx="10332724" cy="1419860"/>
          </a:xfrm>
          <a:prstGeom prst="rect">
            <a:avLst/>
          </a:prstGeom>
        </p:spPr>
        <p:txBody>
          <a:bodyPr wrap="square">
            <a:spAutoFit/>
          </a:bodyPr>
          <a:lstStyle/>
          <a:p>
            <a:pPr>
              <a:lnSpc>
                <a:spcPct val="120000"/>
              </a:lnSpc>
            </a:pPr>
            <a:r>
              <a:rPr lang="en-US" altLang="zh-CN" spc="3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zh-CN" altLang="en-US" spc="3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牙科医院管理系统以用户为核心，以为患者提供优良的医疗服务为中心，以完善临床医疗信息和提高医疗质量为目标，节约公共资源同时提高服务质量，将能够</a:t>
            </a:r>
            <a:r>
              <a:rPr lang="zh-CN" altLang="en-US" spc="3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发挥节省时间、合理配置资源、增加患者自主性等</a:t>
            </a:r>
            <a:r>
              <a:rPr lang="zh-CN" altLang="en-US" spc="3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作用。提高医院工作人员的工作效率，降低管理中的漏洞，帮助解决患者看病难挂号难的问题。</a:t>
            </a:r>
            <a:endParaRPr lang="en-US" altLang="zh-CN" spc="3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矩形 12"/>
          <p:cNvSpPr/>
          <p:nvPr/>
        </p:nvSpPr>
        <p:spPr>
          <a:xfrm>
            <a:off x="0" y="13644"/>
            <a:ext cx="3718168" cy="697414"/>
          </a:xfrm>
          <a:prstGeom prst="rect">
            <a:avLst/>
          </a:prstGeom>
          <a:solidFill>
            <a:srgbClr val="E58F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文本框 13"/>
          <p:cNvSpPr txBox="1"/>
          <p:nvPr/>
        </p:nvSpPr>
        <p:spPr>
          <a:xfrm>
            <a:off x="127322" y="110615"/>
            <a:ext cx="3590846"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（一）软件价值分析</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图文框 8"/>
          <p:cNvSpPr/>
          <p:nvPr/>
        </p:nvSpPr>
        <p:spPr>
          <a:xfrm>
            <a:off x="7193304" y="984530"/>
            <a:ext cx="3264922" cy="5295900"/>
          </a:xfrm>
          <a:prstGeom prst="frame">
            <a:avLst>
              <a:gd name="adj1" fmla="val 4332"/>
            </a:avLst>
          </a:prstGeom>
          <a:solidFill>
            <a:srgbClr val="333333">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33333"/>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418604" y="4239036"/>
            <a:ext cx="3264922" cy="1723518"/>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0793" y="1228249"/>
            <a:ext cx="3268334" cy="1760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224963" y="709142"/>
            <a:ext cx="1289637" cy="1862048"/>
          </a:xfrm>
          <a:prstGeom prst="rect">
            <a:avLst/>
          </a:prstGeom>
          <a:noFill/>
        </p:spPr>
        <p:txBody>
          <a:bodyPr wrap="square" rtlCol="0">
            <a:spAutoFit/>
          </a:bodyPr>
          <a:lstStyle/>
          <a:p>
            <a:r>
              <a:rPr lang="en-US" altLang="zh-CN" sz="11500" dirty="0">
                <a:solidFill>
                  <a:schemeClr val="bg1"/>
                </a:solidFill>
                <a:latin typeface="汉仪柏青体繁" panose="02010604000101010101" pitchFamily="2" charset="-122"/>
                <a:ea typeface="汉仪柏青体繁" panose="02010604000101010101" pitchFamily="2" charset="-122"/>
              </a:rPr>
              <a:t>S</a:t>
            </a:r>
            <a:endParaRPr lang="zh-CN" altLang="en-US" sz="11500" dirty="0">
              <a:solidFill>
                <a:schemeClr val="bg1"/>
              </a:solidFill>
              <a:latin typeface="汉仪柏青体繁" panose="02010604000101010101" pitchFamily="2" charset="-122"/>
              <a:ea typeface="汉仪柏青体繁" panose="02010604000101010101" pitchFamily="2" charset="-122"/>
            </a:endParaRPr>
          </a:p>
        </p:txBody>
      </p:sp>
      <p:sp>
        <p:nvSpPr>
          <p:cNvPr id="40" name="矩形 39"/>
          <p:cNvSpPr/>
          <p:nvPr/>
        </p:nvSpPr>
        <p:spPr>
          <a:xfrm>
            <a:off x="-1" y="13644"/>
            <a:ext cx="4106490" cy="6829852"/>
          </a:xfrm>
          <a:prstGeom prst="rect">
            <a:avLst/>
          </a:prstGeom>
          <a:solidFill>
            <a:srgbClr val="52C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8" name="任意多边形: 形状 17"/>
          <p:cNvSpPr/>
          <p:nvPr/>
        </p:nvSpPr>
        <p:spPr>
          <a:xfrm>
            <a:off x="1187595" y="14504"/>
            <a:ext cx="2925314" cy="6843496"/>
          </a:xfrm>
          <a:custGeom>
            <a:avLst/>
            <a:gdLst>
              <a:gd name="connsiteX0" fmla="*/ 0 w 1519899"/>
              <a:gd name="connsiteY0" fmla="*/ 0 h 1943455"/>
              <a:gd name="connsiteX1" fmla="*/ 1519899 w 1519899"/>
              <a:gd name="connsiteY1" fmla="*/ 0 h 1943455"/>
              <a:gd name="connsiteX2" fmla="*/ 1519899 w 1519899"/>
              <a:gd name="connsiteY2" fmla="*/ 1943455 h 1943455"/>
              <a:gd name="connsiteX3" fmla="*/ 1012871 w 1519899"/>
              <a:gd name="connsiteY3" fmla="*/ 1943455 h 1943455"/>
            </a:gdLst>
            <a:ahLst/>
            <a:cxnLst>
              <a:cxn ang="0">
                <a:pos x="connsiteX0" y="connsiteY0"/>
              </a:cxn>
              <a:cxn ang="0">
                <a:pos x="connsiteX1" y="connsiteY1"/>
              </a:cxn>
              <a:cxn ang="0">
                <a:pos x="connsiteX2" y="connsiteY2"/>
              </a:cxn>
              <a:cxn ang="0">
                <a:pos x="connsiteX3" y="connsiteY3"/>
              </a:cxn>
            </a:cxnLst>
            <a:rect l="l" t="t" r="r" b="b"/>
            <a:pathLst>
              <a:path w="1519899" h="1943455">
                <a:moveTo>
                  <a:pt x="0" y="0"/>
                </a:moveTo>
                <a:lnTo>
                  <a:pt x="1519899" y="0"/>
                </a:lnTo>
                <a:lnTo>
                  <a:pt x="1519899" y="1943455"/>
                </a:lnTo>
                <a:lnTo>
                  <a:pt x="1012871" y="1943455"/>
                </a:lnTo>
                <a:close/>
              </a:path>
            </a:pathLst>
          </a:custGeom>
          <a:gradFill>
            <a:gsLst>
              <a:gs pos="0">
                <a:schemeClr val="bg1">
                  <a:alpha val="33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7768" y="1371555"/>
            <a:ext cx="3924614" cy="1709122"/>
          </a:xfrm>
          <a:prstGeom prst="rect">
            <a:avLst/>
          </a:prstGeom>
        </p:spPr>
        <p:txBody>
          <a:bodyPr wrap="square">
            <a:spAutoFit/>
          </a:bodyPr>
          <a:lstStyle/>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包含预约功能、诊疗全过程流程设计、管理员用户权限设置与管理、治疗进程跟踪、移动支付、患者管理、医生管理等</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组合 15"/>
          <p:cNvGrpSpPr/>
          <p:nvPr/>
        </p:nvGrpSpPr>
        <p:grpSpPr>
          <a:xfrm>
            <a:off x="7026958" y="1127260"/>
            <a:ext cx="723900" cy="536683"/>
            <a:chOff x="6127254" y="4817755"/>
            <a:chExt cx="723900" cy="536683"/>
          </a:xfrm>
        </p:grpSpPr>
        <p:sp>
          <p:nvSpPr>
            <p:cNvPr id="15" name="矩形 14"/>
            <p:cNvSpPr/>
            <p:nvPr/>
          </p:nvSpPr>
          <p:spPr>
            <a:xfrm>
              <a:off x="6139955" y="4817755"/>
              <a:ext cx="520700" cy="52322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27254" y="4831218"/>
              <a:ext cx="723900" cy="523220"/>
            </a:xfrm>
            <a:prstGeom prst="rect">
              <a:avLst/>
            </a:prstGeom>
            <a:noFill/>
          </p:spPr>
          <p:txBody>
            <a:bodyPr wrap="square" rtlCol="0">
              <a:spAutoFit/>
            </a:bodyPr>
            <a:lstStyle/>
            <a:p>
              <a:r>
                <a:rPr lang="en-US" altLang="zh-CN" sz="2800" b="1" dirty="0">
                  <a:solidFill>
                    <a:schemeClr val="bg1"/>
                  </a:solidFill>
                  <a:latin typeface="Servetica" panose="020B0403020202020204" pitchFamily="34" charset="0"/>
                  <a:ea typeface="印品睿圆体" panose="02010600030101010101" pitchFamily="2" charset="-122"/>
                </a:rPr>
                <a:t>01</a:t>
              </a:r>
              <a:endParaRPr lang="zh-CN" altLang="en-US" sz="2800" b="1" dirty="0">
                <a:solidFill>
                  <a:schemeClr val="bg1"/>
                </a:solidFill>
                <a:latin typeface="Servetica" panose="020B0403020202020204" pitchFamily="34" charset="0"/>
                <a:ea typeface="印品睿圆体" panose="02010600030101010101" pitchFamily="2" charset="-122"/>
              </a:endParaRPr>
            </a:p>
          </p:txBody>
        </p:sp>
      </p:grpSp>
      <p:sp>
        <p:nvSpPr>
          <p:cNvPr id="17" name="文本框 16"/>
          <p:cNvSpPr txBox="1"/>
          <p:nvPr/>
        </p:nvSpPr>
        <p:spPr>
          <a:xfrm>
            <a:off x="127322" y="226365"/>
            <a:ext cx="3590846"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（二）软件功能特性</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22" name="矩形 21"/>
          <p:cNvSpPr/>
          <p:nvPr/>
        </p:nvSpPr>
        <p:spPr>
          <a:xfrm>
            <a:off x="127768" y="3173524"/>
            <a:ext cx="3924614" cy="2541080"/>
          </a:xfrm>
          <a:prstGeom prst="rect">
            <a:avLst/>
          </a:prstGeom>
        </p:spPr>
        <p:txBody>
          <a:bodyPr wrap="square">
            <a:spAutoFit/>
          </a:bodyPr>
          <a:lstStyle/>
          <a:p>
            <a:pPr>
              <a:lnSpc>
                <a:spcPct val="150000"/>
              </a:lnSpc>
            </a:pP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基础功能：</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1.</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用户管理</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2.</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信息查询</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3.</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预约挂号</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4.</a:t>
            </a:r>
            <a:r>
              <a:rPr lang="zh-CN"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诊疗过程查询</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396552" y="1434042"/>
            <a:ext cx="3350119" cy="1962960"/>
          </a:xfrm>
          <a:prstGeom prst="rect">
            <a:avLst/>
          </a:prstGeom>
          <a:ln>
            <a:noFill/>
          </a:ln>
          <a:effectLst>
            <a:outerShdw blurRad="292100" dist="139700" dir="2700000" algn="tl" rotWithShape="0">
              <a:srgbClr val="333333">
                <a:alpha val="65000"/>
              </a:srgbClr>
            </a:outerShdw>
          </a:effectLst>
        </p:spPr>
      </p:pic>
      <p:grpSp>
        <p:nvGrpSpPr>
          <p:cNvPr id="29" name="组合 28"/>
          <p:cNvGrpSpPr/>
          <p:nvPr/>
        </p:nvGrpSpPr>
        <p:grpSpPr>
          <a:xfrm>
            <a:off x="10010789" y="5727531"/>
            <a:ext cx="723900" cy="536683"/>
            <a:chOff x="6127254" y="4817755"/>
            <a:chExt cx="723900" cy="536683"/>
          </a:xfrm>
        </p:grpSpPr>
        <p:sp>
          <p:nvSpPr>
            <p:cNvPr id="30" name="矩形 29"/>
            <p:cNvSpPr/>
            <p:nvPr/>
          </p:nvSpPr>
          <p:spPr>
            <a:xfrm>
              <a:off x="6139955" y="4817755"/>
              <a:ext cx="520700" cy="52322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6127254" y="4831218"/>
              <a:ext cx="723900" cy="523220"/>
            </a:xfrm>
            <a:prstGeom prst="rect">
              <a:avLst/>
            </a:prstGeom>
            <a:noFill/>
          </p:spPr>
          <p:txBody>
            <a:bodyPr wrap="square" rtlCol="0">
              <a:spAutoFit/>
            </a:bodyPr>
            <a:lstStyle/>
            <a:p>
              <a:r>
                <a:rPr lang="en-US" altLang="zh-CN" sz="2800" b="1" dirty="0">
                  <a:solidFill>
                    <a:schemeClr val="bg1"/>
                  </a:solidFill>
                  <a:latin typeface="Servetica" panose="020B0403020202020204" pitchFamily="34" charset="0"/>
                  <a:ea typeface="印品睿圆体" panose="02010600030101010101" pitchFamily="2" charset="-122"/>
                </a:rPr>
                <a:t>03</a:t>
              </a:r>
              <a:endParaRPr lang="zh-CN" altLang="en-US" sz="2800" b="1" dirty="0">
                <a:solidFill>
                  <a:schemeClr val="bg1"/>
                </a:solidFill>
                <a:latin typeface="Servetica" panose="020B0403020202020204" pitchFamily="34" charset="0"/>
                <a:ea typeface="印品睿圆体" panose="02010600030101010101" pitchFamily="2" charset="-122"/>
              </a:endParaRPr>
            </a:p>
          </p:txBody>
        </p:sp>
      </p:grpSp>
      <p:grpSp>
        <p:nvGrpSpPr>
          <p:cNvPr id="32" name="组合 31"/>
          <p:cNvGrpSpPr/>
          <p:nvPr/>
        </p:nvGrpSpPr>
        <p:grpSpPr>
          <a:xfrm>
            <a:off x="10038364" y="1371824"/>
            <a:ext cx="723900" cy="536683"/>
            <a:chOff x="6127254" y="4817755"/>
            <a:chExt cx="723900" cy="536683"/>
          </a:xfrm>
        </p:grpSpPr>
        <p:sp>
          <p:nvSpPr>
            <p:cNvPr id="33" name="矩形 32"/>
            <p:cNvSpPr/>
            <p:nvPr/>
          </p:nvSpPr>
          <p:spPr>
            <a:xfrm>
              <a:off x="6139955" y="4817755"/>
              <a:ext cx="520700" cy="52322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127254" y="4831218"/>
              <a:ext cx="723900" cy="523220"/>
            </a:xfrm>
            <a:prstGeom prst="rect">
              <a:avLst/>
            </a:prstGeom>
            <a:noFill/>
          </p:spPr>
          <p:txBody>
            <a:bodyPr wrap="square" rtlCol="0">
              <a:spAutoFit/>
            </a:bodyPr>
            <a:lstStyle/>
            <a:p>
              <a:r>
                <a:rPr lang="en-US" altLang="zh-CN" sz="2800" b="1" dirty="0">
                  <a:solidFill>
                    <a:schemeClr val="bg1"/>
                  </a:solidFill>
                  <a:latin typeface="Servetica" panose="020B0403020202020204" pitchFamily="34" charset="0"/>
                  <a:ea typeface="印品睿圆体" panose="02010600030101010101" pitchFamily="2" charset="-122"/>
                </a:rPr>
                <a:t>04</a:t>
              </a:r>
              <a:endParaRPr lang="zh-CN" altLang="en-US" sz="2800" b="1" dirty="0">
                <a:solidFill>
                  <a:schemeClr val="bg1"/>
                </a:solidFill>
                <a:latin typeface="Servetica" panose="020B0403020202020204" pitchFamily="34" charset="0"/>
                <a:ea typeface="印品睿圆体" panose="02010600030101010101" pitchFamily="2" charset="-122"/>
              </a:endParaRPr>
            </a:p>
          </p:txBody>
        </p:sp>
      </p:grpSp>
      <p:pic>
        <p:nvPicPr>
          <p:cNvPr id="38" name="图片 37"/>
          <p:cNvPicPr>
            <a:picLocks noChangeAspect="1"/>
          </p:cNvPicPr>
          <p:nvPr/>
        </p:nvPicPr>
        <p:blipFill>
          <a:blip r:embed="rId4"/>
          <a:stretch>
            <a:fillRect/>
          </a:stretch>
        </p:blipFill>
        <p:spPr>
          <a:xfrm>
            <a:off x="4253573" y="3813076"/>
            <a:ext cx="3825520" cy="1751004"/>
          </a:xfrm>
          <a:prstGeom prst="rect">
            <a:avLst/>
          </a:prstGeom>
          <a:ln>
            <a:noFill/>
          </a:ln>
          <a:effectLst>
            <a:outerShdw blurRad="292100" dist="139700" dir="2700000" algn="tl" rotWithShape="0">
              <a:srgbClr val="333333">
                <a:alpha val="65000"/>
              </a:srgbClr>
            </a:outerShdw>
          </a:effectLst>
        </p:spPr>
      </p:pic>
      <p:grpSp>
        <p:nvGrpSpPr>
          <p:cNvPr id="26" name="组合 25"/>
          <p:cNvGrpSpPr/>
          <p:nvPr/>
        </p:nvGrpSpPr>
        <p:grpSpPr>
          <a:xfrm>
            <a:off x="7035420" y="3364138"/>
            <a:ext cx="723900" cy="536683"/>
            <a:chOff x="6127254" y="4817755"/>
            <a:chExt cx="723900" cy="536683"/>
          </a:xfrm>
        </p:grpSpPr>
        <p:sp>
          <p:nvSpPr>
            <p:cNvPr id="27" name="矩形 26"/>
            <p:cNvSpPr/>
            <p:nvPr/>
          </p:nvSpPr>
          <p:spPr>
            <a:xfrm>
              <a:off x="6139955" y="4817755"/>
              <a:ext cx="520700" cy="523220"/>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6127254" y="4831218"/>
              <a:ext cx="723900" cy="523220"/>
            </a:xfrm>
            <a:prstGeom prst="rect">
              <a:avLst/>
            </a:prstGeom>
            <a:noFill/>
          </p:spPr>
          <p:txBody>
            <a:bodyPr wrap="square" rtlCol="0">
              <a:spAutoFit/>
            </a:bodyPr>
            <a:lstStyle/>
            <a:p>
              <a:r>
                <a:rPr lang="en-US" altLang="zh-CN" sz="2800" b="1" dirty="0">
                  <a:solidFill>
                    <a:schemeClr val="bg1"/>
                  </a:solidFill>
                  <a:latin typeface="Servetica" panose="020B0403020202020204" pitchFamily="34" charset="0"/>
                  <a:ea typeface="印品睿圆体" panose="02010600030101010101" pitchFamily="2" charset="-122"/>
                </a:rPr>
                <a:t>02</a:t>
              </a:r>
              <a:endParaRPr lang="zh-CN" altLang="en-US" sz="2800" b="1" dirty="0">
                <a:solidFill>
                  <a:schemeClr val="bg1"/>
                </a:solidFill>
                <a:latin typeface="Servetica" panose="020B0403020202020204" pitchFamily="34" charset="0"/>
                <a:ea typeface="印品睿圆体" panose="02010600030101010101" pitchFamily="2"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anim calcmode="lin" valueType="num">
                                      <p:cBhvr>
                                        <p:cTn id="38" dur="1000" fill="hold"/>
                                        <p:tgtEl>
                                          <p:spTgt spid="32"/>
                                        </p:tgtEl>
                                        <p:attrNameLst>
                                          <p:attrName>ppt_x</p:attrName>
                                        </p:attrNameLst>
                                      </p:cBhvr>
                                      <p:tavLst>
                                        <p:tav tm="0">
                                          <p:val>
                                            <p:strVal val="#ppt_x"/>
                                          </p:val>
                                        </p:tav>
                                        <p:tav tm="100000">
                                          <p:val>
                                            <p:strVal val="#ppt_x"/>
                                          </p:val>
                                        </p:tav>
                                      </p:tavLst>
                                    </p:anim>
                                    <p:anim calcmode="lin" valueType="num">
                                      <p:cBhvr>
                                        <p:cTn id="39" dur="1000" fill="hold"/>
                                        <p:tgtEl>
                                          <p:spTgt spid="3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 y="13644"/>
            <a:ext cx="4106490" cy="6829852"/>
          </a:xfrm>
          <a:prstGeom prst="rect">
            <a:avLst/>
          </a:prstGeom>
          <a:solidFill>
            <a:srgbClr val="52C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8" name="任意多边形: 形状 27"/>
          <p:cNvSpPr/>
          <p:nvPr/>
        </p:nvSpPr>
        <p:spPr>
          <a:xfrm>
            <a:off x="1187595" y="14504"/>
            <a:ext cx="2925314" cy="6843496"/>
          </a:xfrm>
          <a:custGeom>
            <a:avLst/>
            <a:gdLst>
              <a:gd name="connsiteX0" fmla="*/ 0 w 1519899"/>
              <a:gd name="connsiteY0" fmla="*/ 0 h 1943455"/>
              <a:gd name="connsiteX1" fmla="*/ 1519899 w 1519899"/>
              <a:gd name="connsiteY1" fmla="*/ 0 h 1943455"/>
              <a:gd name="connsiteX2" fmla="*/ 1519899 w 1519899"/>
              <a:gd name="connsiteY2" fmla="*/ 1943455 h 1943455"/>
              <a:gd name="connsiteX3" fmla="*/ 1012871 w 1519899"/>
              <a:gd name="connsiteY3" fmla="*/ 1943455 h 1943455"/>
            </a:gdLst>
            <a:ahLst/>
            <a:cxnLst>
              <a:cxn ang="0">
                <a:pos x="connsiteX0" y="connsiteY0"/>
              </a:cxn>
              <a:cxn ang="0">
                <a:pos x="connsiteX1" y="connsiteY1"/>
              </a:cxn>
              <a:cxn ang="0">
                <a:pos x="connsiteX2" y="connsiteY2"/>
              </a:cxn>
              <a:cxn ang="0">
                <a:pos x="connsiteX3" y="connsiteY3"/>
              </a:cxn>
            </a:cxnLst>
            <a:rect l="l" t="t" r="r" b="b"/>
            <a:pathLst>
              <a:path w="1519899" h="1943455">
                <a:moveTo>
                  <a:pt x="0" y="0"/>
                </a:moveTo>
                <a:lnTo>
                  <a:pt x="1519899" y="0"/>
                </a:lnTo>
                <a:lnTo>
                  <a:pt x="1519899" y="1943455"/>
                </a:lnTo>
                <a:lnTo>
                  <a:pt x="1012871" y="1943455"/>
                </a:lnTo>
                <a:close/>
              </a:path>
            </a:pathLst>
          </a:custGeom>
          <a:gradFill>
            <a:gsLst>
              <a:gs pos="0">
                <a:schemeClr val="bg1">
                  <a:alpha val="33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640064" y="949682"/>
            <a:ext cx="8325405" cy="4778018"/>
            <a:chOff x="-1724697" y="949682"/>
            <a:chExt cx="8325405" cy="4778018"/>
          </a:xfrm>
        </p:grpSpPr>
        <p:pic>
          <p:nvPicPr>
            <p:cNvPr id="4" name="Picture 9" descr="image3.png"/>
            <p:cNvPicPr>
              <a:picLocks noChangeAspect="1"/>
            </p:cNvPicPr>
            <p:nvPr/>
          </p:nvPicPr>
          <p:blipFill rotWithShape="1">
            <a:blip r:embed="rId1" cstate="screen"/>
            <a:srcRect b="6281"/>
            <a:stretch>
              <a:fillRect/>
            </a:stretch>
          </p:blipFill>
          <p:spPr bwMode="auto">
            <a:xfrm>
              <a:off x="-1724697" y="949682"/>
              <a:ext cx="8325405" cy="4778018"/>
            </a:xfrm>
            <a:prstGeom prst="rect">
              <a:avLst/>
            </a:prstGeom>
            <a:noFill/>
            <a:ln>
              <a:noFill/>
            </a:ln>
            <a:effectLst>
              <a:outerShdw dist="35921" dir="2700000" algn="ctr" rotWithShape="0">
                <a:srgbClr val="808080"/>
              </a:outerShdw>
              <a:reflection blurRad="6350" stA="21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Lst>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02703" y="1604716"/>
              <a:ext cx="5671595" cy="3559600"/>
            </a:xfrm>
            <a:prstGeom prst="rect">
              <a:avLst/>
            </a:prstGeom>
          </p:spPr>
        </p:pic>
        <p:sp>
          <p:nvSpPr>
            <p:cNvPr id="5" name="Forma libre 9"/>
            <p:cNvSpPr/>
            <p:nvPr/>
          </p:nvSpPr>
          <p:spPr bwMode="auto">
            <a:xfrm flipH="1">
              <a:off x="2219971" y="1371601"/>
              <a:ext cx="3258429" cy="3792714"/>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9" name="文本框 8"/>
          <p:cNvSpPr txBox="1"/>
          <p:nvPr/>
        </p:nvSpPr>
        <p:spPr>
          <a:xfrm>
            <a:off x="7092633" y="573685"/>
            <a:ext cx="2047655"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rPr>
              <a:t>产品相对优点</a:t>
            </a:r>
            <a:endPar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4863146" y="718726"/>
            <a:ext cx="6566854" cy="5126990"/>
          </a:xfrm>
          <a:prstGeom prst="rect">
            <a:avLst/>
          </a:prstGeom>
        </p:spPr>
        <p:txBody>
          <a:bodyPr wrap="square">
            <a:spAutoFit/>
          </a:bodyPr>
          <a:lstStyle/>
          <a:p>
            <a:pPr>
              <a:lnSpc>
                <a:spcPct val="130000"/>
              </a:lnSpc>
            </a:pPr>
            <a:endParaRPr lang="en-US" altLang="zh-CN"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a:p>
            <a:pPr indent="0">
              <a:lnSpc>
                <a:spcPct val="130000"/>
              </a:lnSpc>
              <a:buFont typeface="+mj-lt"/>
              <a:buNone/>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1.</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界</a:t>
            </a:r>
            <a:r>
              <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面简洁，功能明确，对患者、医生、管理员三类用户来说都简单易操作</a:t>
            </a:r>
            <a:endPar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a:p>
            <a:pPr indent="0">
              <a:lnSpc>
                <a:spcPct val="130000"/>
              </a:lnSpc>
              <a:buFont typeface="+mj-lt"/>
              <a:buNone/>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2.</a:t>
            </a:r>
            <a:r>
              <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患者能够实现先查询浏览科室医生信息后自主选择、精准预约</a:t>
            </a:r>
            <a:endPar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a:p>
            <a:pPr indent="0">
              <a:lnSpc>
                <a:spcPct val="130000"/>
              </a:lnSpc>
              <a:buFont typeface="+mj-lt"/>
              <a:buNone/>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3.</a:t>
            </a:r>
            <a:r>
              <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对患者就诊流程进行跟踪，患者能够随时查询自己的当前进度和下步流程</a:t>
            </a:r>
            <a:endPar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a:p>
            <a:pPr indent="0">
              <a:lnSpc>
                <a:spcPct val="130000"/>
              </a:lnSpc>
              <a:buFont typeface="+mj-lt"/>
              <a:buNone/>
            </a:pPr>
            <a:r>
              <a:rPr lang="en-US" altLang="zh-CN"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4</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a:t>
            </a:r>
            <a:r>
              <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医生能够查询自己所有患者的问诊信息，能够编辑修改患者的问诊流程，实现诊断更加自由高效；</a:t>
            </a:r>
            <a:endPar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a:p>
            <a:pPr indent="0">
              <a:lnSpc>
                <a:spcPct val="130000"/>
              </a:lnSpc>
              <a:buFont typeface="+mj-lt"/>
              <a:buNone/>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mn-ea"/>
              </a:rPr>
              <a:t>5.</a:t>
            </a:r>
            <a:r>
              <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医院管理者能管理、编排医生信息及修改发放挂号数量，能够设置各个科室问诊流程等，进行废号管理，提高医疗资源利用率</a:t>
            </a:r>
            <a:endPar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a:p>
            <a:pPr indent="0">
              <a:lnSpc>
                <a:spcPct val="130000"/>
              </a:lnSpc>
              <a:buFont typeface="+mj-lt"/>
              <a:buNone/>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mn-ea"/>
              </a:rPr>
              <a:t>6.</a:t>
            </a:r>
            <a:r>
              <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在每个就诊流程提供线上缴费功能，进行下一个治疗流程时，医生可查看患者各流程缴费情况，提醒患者按时缴费，线上缴费功能可减轻医院缴费窗口压力，缩短患者就诊时间</a:t>
            </a:r>
            <a:endParaRPr lang="zh-CN" altLang="en-US"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p:txBody>
      </p:sp>
      <p:sp>
        <p:nvSpPr>
          <p:cNvPr id="11" name="矩形 10"/>
          <p:cNvSpPr/>
          <p:nvPr/>
        </p:nvSpPr>
        <p:spPr>
          <a:xfrm>
            <a:off x="11430000" y="-10376"/>
            <a:ext cx="762000" cy="6857999"/>
          </a:xfrm>
          <a:prstGeom prst="rect">
            <a:avLst/>
          </a:prstGeom>
          <a:solidFill>
            <a:srgbClr val="F8CB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14"/>
          <p:cNvGrpSpPr/>
          <p:nvPr/>
        </p:nvGrpSpPr>
        <p:grpSpPr>
          <a:xfrm>
            <a:off x="5015953" y="-3299622"/>
            <a:ext cx="2912608" cy="2372925"/>
            <a:chOff x="7863365" y="2448889"/>
            <a:chExt cx="2912608" cy="2372925"/>
          </a:xfrm>
        </p:grpSpPr>
        <p:sp>
          <p:nvSpPr>
            <p:cNvPr id="17" name="文本框 16" hidden="1"/>
            <p:cNvSpPr txBox="1"/>
            <p:nvPr/>
          </p:nvSpPr>
          <p:spPr>
            <a:xfrm>
              <a:off x="7910943" y="2448889"/>
              <a:ext cx="1733880" cy="1741582"/>
            </a:xfrm>
            <a:custGeom>
              <a:avLst/>
              <a:gdLst/>
              <a:ahLst/>
              <a:cxnLst/>
              <a:rect l="l" t="t" r="r" b="b"/>
              <a:pathLst>
                <a:path w="1733880" h="1741582">
                  <a:moveTo>
                    <a:pt x="569937" y="234906"/>
                  </a:moveTo>
                  <a:lnTo>
                    <a:pt x="665248" y="234906"/>
                  </a:lnTo>
                  <a:lnTo>
                    <a:pt x="665248" y="1541699"/>
                  </a:lnTo>
                  <a:lnTo>
                    <a:pt x="569937" y="1618031"/>
                  </a:lnTo>
                  <a:close/>
                  <a:moveTo>
                    <a:pt x="778850" y="20217"/>
                  </a:moveTo>
                  <a:lnTo>
                    <a:pt x="1733880" y="20217"/>
                  </a:lnTo>
                  <a:lnTo>
                    <a:pt x="1733880" y="110714"/>
                  </a:lnTo>
                  <a:lnTo>
                    <a:pt x="1321831" y="110714"/>
                  </a:lnTo>
                  <a:cubicBezTo>
                    <a:pt x="1321831" y="209554"/>
                    <a:pt x="1319585" y="299730"/>
                    <a:pt x="1315092" y="381241"/>
                  </a:cubicBezTo>
                  <a:lnTo>
                    <a:pt x="1670340" y="381241"/>
                  </a:lnTo>
                  <a:lnTo>
                    <a:pt x="1670340" y="736751"/>
                  </a:lnTo>
                  <a:lnTo>
                    <a:pt x="1575992" y="812312"/>
                  </a:lnTo>
                  <a:lnTo>
                    <a:pt x="1575992" y="467887"/>
                  </a:lnTo>
                  <a:lnTo>
                    <a:pt x="1309316" y="467887"/>
                  </a:lnTo>
                  <a:cubicBezTo>
                    <a:pt x="1303539" y="574430"/>
                    <a:pt x="1294554" y="658508"/>
                    <a:pt x="1282359" y="720123"/>
                  </a:cubicBezTo>
                  <a:cubicBezTo>
                    <a:pt x="1325040" y="772111"/>
                    <a:pt x="1367882" y="825382"/>
                    <a:pt x="1410884" y="879937"/>
                  </a:cubicBezTo>
                  <a:lnTo>
                    <a:pt x="1441728" y="919840"/>
                  </a:lnTo>
                  <a:lnTo>
                    <a:pt x="1368996" y="978088"/>
                  </a:lnTo>
                  <a:lnTo>
                    <a:pt x="1354323" y="956233"/>
                  </a:lnTo>
                  <a:cubicBezTo>
                    <a:pt x="1320788" y="908257"/>
                    <a:pt x="1288136" y="863570"/>
                    <a:pt x="1256365" y="822173"/>
                  </a:cubicBezTo>
                  <a:cubicBezTo>
                    <a:pt x="1223633" y="934491"/>
                    <a:pt x="1156562" y="1042317"/>
                    <a:pt x="1055154" y="1145651"/>
                  </a:cubicBezTo>
                  <a:cubicBezTo>
                    <a:pt x="1028198" y="1122545"/>
                    <a:pt x="1001883" y="1102328"/>
                    <a:pt x="976210" y="1084999"/>
                  </a:cubicBezTo>
                  <a:cubicBezTo>
                    <a:pt x="1133457" y="946365"/>
                    <a:pt x="1213042" y="740662"/>
                    <a:pt x="1214968" y="467887"/>
                  </a:cubicBezTo>
                  <a:lnTo>
                    <a:pt x="936738" y="467887"/>
                  </a:lnTo>
                  <a:lnTo>
                    <a:pt x="936738" y="1324271"/>
                  </a:lnTo>
                  <a:lnTo>
                    <a:pt x="878478" y="1370930"/>
                  </a:lnTo>
                  <a:lnTo>
                    <a:pt x="842391" y="1370930"/>
                  </a:lnTo>
                  <a:lnTo>
                    <a:pt x="842391" y="381241"/>
                  </a:lnTo>
                  <a:lnTo>
                    <a:pt x="1220744" y="381241"/>
                  </a:lnTo>
                  <a:cubicBezTo>
                    <a:pt x="1224595" y="296521"/>
                    <a:pt x="1226521" y="206345"/>
                    <a:pt x="1226521" y="110714"/>
                  </a:cubicBezTo>
                  <a:lnTo>
                    <a:pt x="778850" y="110714"/>
                  </a:lnTo>
                  <a:close/>
                  <a:moveTo>
                    <a:pt x="0" y="0"/>
                  </a:moveTo>
                  <a:lnTo>
                    <a:pt x="455373" y="0"/>
                  </a:lnTo>
                  <a:lnTo>
                    <a:pt x="455373" y="99161"/>
                  </a:lnTo>
                  <a:lnTo>
                    <a:pt x="308075" y="613260"/>
                  </a:lnTo>
                  <a:cubicBezTo>
                    <a:pt x="418468" y="742908"/>
                    <a:pt x="471739" y="886997"/>
                    <a:pt x="467888" y="1045527"/>
                  </a:cubicBezTo>
                  <a:cubicBezTo>
                    <a:pt x="471739" y="1208549"/>
                    <a:pt x="420393" y="1296479"/>
                    <a:pt x="313851" y="1309315"/>
                  </a:cubicBezTo>
                  <a:cubicBezTo>
                    <a:pt x="281118" y="1315091"/>
                    <a:pt x="233302" y="1317659"/>
                    <a:pt x="170404" y="1317017"/>
                  </a:cubicBezTo>
                  <a:cubicBezTo>
                    <a:pt x="164628" y="1275299"/>
                    <a:pt x="158530" y="1241282"/>
                    <a:pt x="152112" y="1214967"/>
                  </a:cubicBezTo>
                  <a:cubicBezTo>
                    <a:pt x="172650" y="1216893"/>
                    <a:pt x="193189" y="1217856"/>
                    <a:pt x="213727" y="1217856"/>
                  </a:cubicBezTo>
                  <a:cubicBezTo>
                    <a:pt x="234265" y="1217856"/>
                    <a:pt x="254483" y="1216893"/>
                    <a:pt x="274379" y="1214967"/>
                  </a:cubicBezTo>
                  <a:cubicBezTo>
                    <a:pt x="339845" y="1211758"/>
                    <a:pt x="371936" y="1153994"/>
                    <a:pt x="370652" y="1041676"/>
                  </a:cubicBezTo>
                  <a:cubicBezTo>
                    <a:pt x="374503" y="903042"/>
                    <a:pt x="319306" y="766334"/>
                    <a:pt x="205062" y="631552"/>
                  </a:cubicBezTo>
                  <a:lnTo>
                    <a:pt x="357174" y="93385"/>
                  </a:lnTo>
                  <a:lnTo>
                    <a:pt x="97236" y="93385"/>
                  </a:lnTo>
                  <a:lnTo>
                    <a:pt x="97236" y="1741582"/>
                  </a:lnTo>
                  <a:lnTo>
                    <a:pt x="0" y="1741582"/>
                  </a:lnTo>
                  <a:close/>
                </a:path>
              </a:pathLst>
            </a:custGeom>
            <a:solidFill>
              <a:srgbClr val="D9D9D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5500">
                <a:solidFill>
                  <a:srgbClr val="D9D9D9"/>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9042093" y="3621485"/>
              <a:ext cx="1733880" cy="1200329"/>
            </a:xfrm>
            <a:prstGeom prst="rect">
              <a:avLst/>
            </a:prstGeom>
            <a:noFill/>
          </p:spPr>
          <p:txBody>
            <a:bodyPr wrap="square" rtlCol="0">
              <a:spAutoFit/>
            </a:bodyPr>
            <a:lstStyle/>
            <a:p>
              <a:r>
                <a:rPr lang="en-US" altLang="zh-CN" sz="7200" dirty="0">
                  <a:solidFill>
                    <a:schemeClr val="bg1">
                      <a:lumMod val="85000"/>
                    </a:schemeClr>
                  </a:solidFill>
                  <a:latin typeface="微软雅黑 Light" panose="020B0502040204020203" pitchFamily="34" charset="-122"/>
                  <a:ea typeface="微软雅黑 Light" panose="020B0502040204020203" pitchFamily="34" charset="-122"/>
                </a:rPr>
                <a:t>L</a:t>
              </a:r>
              <a:r>
                <a:rPr lang="en-US" altLang="zh-CN" sz="6000" dirty="0">
                  <a:solidFill>
                    <a:schemeClr val="bg1">
                      <a:lumMod val="85000"/>
                    </a:schemeClr>
                  </a:solidFill>
                  <a:latin typeface="微软雅黑 Light" panose="020B0502040204020203" pitchFamily="34" charset="-122"/>
                  <a:ea typeface="微软雅黑 Light" panose="020B0502040204020203" pitchFamily="34" charset="-122"/>
                </a:rPr>
                <a:t>ou</a:t>
              </a:r>
              <a:endParaRPr lang="zh-CN" altLang="en-US" sz="6000" dirty="0">
                <a:solidFill>
                  <a:schemeClr val="bg1">
                    <a:lumMod val="85000"/>
                  </a:schemeClr>
                </a:solidFill>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863365" y="2609256"/>
              <a:ext cx="2444542" cy="1935269"/>
            </a:xfrm>
            <a:prstGeom prst="line">
              <a:avLst/>
            </a:prstGeom>
            <a:ln w="6350">
              <a:solidFill>
                <a:srgbClr val="D1D1D1"/>
              </a:solidFill>
              <a:prstDash val="solid"/>
            </a:ln>
            <a:effectLst>
              <a:outerShdw blurRad="63500" sx="102000" sy="102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127322" y="226365"/>
            <a:ext cx="3590846"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（二）软件功能特性</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096000" y="-10376"/>
            <a:ext cx="6096000" cy="6857999"/>
          </a:xfrm>
          <a:prstGeom prst="rect">
            <a:avLst/>
          </a:prstGeom>
          <a:solidFill>
            <a:srgbClr val="F9D6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矩形 3" hidden="1"/>
          <p:cNvSpPr/>
          <p:nvPr/>
        </p:nvSpPr>
        <p:spPr>
          <a:xfrm>
            <a:off x="6096000" y="0"/>
            <a:ext cx="6096000" cy="6858000"/>
          </a:xfrm>
          <a:prstGeom prst="rect">
            <a:avLst/>
          </a:prstGeom>
          <a:solidFill>
            <a:srgbClr val="FBE081">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乘号 13"/>
          <p:cNvSpPr/>
          <p:nvPr/>
        </p:nvSpPr>
        <p:spPr>
          <a:xfrm>
            <a:off x="566057" y="551542"/>
            <a:ext cx="508000" cy="508000"/>
          </a:xfrm>
          <a:prstGeom prst="mathMultiply">
            <a:avLst>
              <a:gd name="adj1" fmla="val 4472"/>
            </a:avLst>
          </a:prstGeom>
          <a:solidFill>
            <a:srgbClr val="33333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233715" y="1452026"/>
            <a:ext cx="1273511"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rPr>
              <a:t>优点一</a:t>
            </a:r>
            <a:endPar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9869713" y="1452026"/>
            <a:ext cx="1146628"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rPr>
              <a:t>优点二</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pic>
        <p:nvPicPr>
          <p:cNvPr id="21"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l="9647" r="9647"/>
          <a:stretch>
            <a:fillRect/>
          </a:stretch>
        </p:blipFill>
        <p:spPr bwMode="auto">
          <a:xfrm>
            <a:off x="3726426" y="2041180"/>
            <a:ext cx="4739148" cy="2775640"/>
          </a:xfrm>
          <a:prstGeom prst="roundRect">
            <a:avLst>
              <a:gd name="adj" fmla="val 5314"/>
            </a:avLst>
          </a:prstGeom>
          <a:solidFill>
            <a:srgbClr val="FFFFFF">
              <a:shade val="85000"/>
            </a:srgbClr>
          </a:solidFill>
          <a:ln>
            <a:noFill/>
          </a:ln>
          <a:effectLst>
            <a:reflection blurRad="12700" stA="38000" endPos="28000" dist="5000" dir="5400000" sy="-100000" algn="bl" rotWithShape="0"/>
          </a:effectLst>
        </p:spPr>
      </p:pic>
      <p:sp>
        <p:nvSpPr>
          <p:cNvPr id="22" name="矩形 21"/>
          <p:cNvSpPr/>
          <p:nvPr/>
        </p:nvSpPr>
        <p:spPr>
          <a:xfrm>
            <a:off x="381887" y="2189169"/>
            <a:ext cx="2909318" cy="1884875"/>
          </a:xfrm>
          <a:prstGeom prst="rect">
            <a:avLst/>
          </a:prstGeom>
        </p:spPr>
        <p:txBody>
          <a:bodyPr wrap="square">
            <a:spAutoFit/>
          </a:bodyPr>
          <a:lstStyle/>
          <a:p>
            <a:pPr>
              <a:lnSpc>
                <a:spcPct val="150000"/>
              </a:lnSpc>
            </a:pPr>
            <a:r>
              <a:rPr lang="zh-CN" altLang="en-US" sz="2000"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界面简洁，功能明确，对患者、医生、管理员三类用户来说都简单易操作</a:t>
            </a:r>
            <a:endParaRPr lang="zh-CN" altLang="en-US" sz="2000"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p:txBody>
      </p:sp>
      <p:sp>
        <p:nvSpPr>
          <p:cNvPr id="23" name="矩形 22"/>
          <p:cNvSpPr/>
          <p:nvPr/>
        </p:nvSpPr>
        <p:spPr>
          <a:xfrm>
            <a:off x="8657893" y="2300290"/>
            <a:ext cx="3164114" cy="1291590"/>
          </a:xfrm>
          <a:prstGeom prst="rect">
            <a:avLst/>
          </a:prstGeom>
        </p:spPr>
        <p:txBody>
          <a:bodyPr wrap="square">
            <a:spAutoFit/>
          </a:bodyPr>
          <a:lstStyle/>
          <a:p>
            <a:pPr>
              <a:lnSpc>
                <a:spcPct val="130000"/>
              </a:lnSpc>
            </a:pPr>
            <a:r>
              <a:rPr lang="zh-CN" altLang="en-US" sz="20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患者能够实现先查询浏览科室医生信息后自主选择、精准预约</a:t>
            </a:r>
            <a:endParaRPr lang="en-US" altLang="zh-CN" sz="20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right)">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096000" y="-10376"/>
            <a:ext cx="6096000" cy="6857999"/>
          </a:xfrm>
          <a:prstGeom prst="rect">
            <a:avLst/>
          </a:prstGeom>
          <a:solidFill>
            <a:srgbClr val="E58F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乘号 13"/>
          <p:cNvSpPr/>
          <p:nvPr/>
        </p:nvSpPr>
        <p:spPr>
          <a:xfrm>
            <a:off x="566057" y="551542"/>
            <a:ext cx="508000" cy="508000"/>
          </a:xfrm>
          <a:prstGeom prst="mathMultiply">
            <a:avLst>
              <a:gd name="adj1" fmla="val 4472"/>
            </a:avLst>
          </a:prstGeom>
          <a:solidFill>
            <a:srgbClr val="33333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乘号 6"/>
          <p:cNvSpPr/>
          <p:nvPr/>
        </p:nvSpPr>
        <p:spPr>
          <a:xfrm>
            <a:off x="10959607" y="5700816"/>
            <a:ext cx="550222" cy="550222"/>
          </a:xfrm>
          <a:prstGeom prst="mathMultiply">
            <a:avLst>
              <a:gd name="adj1" fmla="val 4472"/>
            </a:avLst>
          </a:pr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233715" y="1452026"/>
            <a:ext cx="205749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rPr>
              <a:t>优点三</a:t>
            </a:r>
            <a:endPar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9869713" y="1452026"/>
            <a:ext cx="1146628"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rPr>
              <a:t>优点四</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pic>
        <p:nvPicPr>
          <p:cNvPr id="16"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26426" y="2041180"/>
            <a:ext cx="4739148" cy="2775640"/>
          </a:xfrm>
          <a:prstGeom prst="roundRect">
            <a:avLst>
              <a:gd name="adj" fmla="val 5314"/>
            </a:avLst>
          </a:prstGeom>
          <a:solidFill>
            <a:srgbClr val="FFFFFF">
              <a:shade val="85000"/>
            </a:srgbClr>
          </a:solidFill>
          <a:ln>
            <a:noFill/>
          </a:ln>
          <a:effectLst>
            <a:reflection blurRad="12700" stA="38000" endPos="28000" dist="5000" dir="5400000" sy="-100000" algn="bl" rotWithShape="0"/>
          </a:effectLst>
        </p:spPr>
      </p:pic>
      <p:sp>
        <p:nvSpPr>
          <p:cNvPr id="19" name="矩形 18"/>
          <p:cNvSpPr/>
          <p:nvPr/>
        </p:nvSpPr>
        <p:spPr>
          <a:xfrm>
            <a:off x="8657893" y="2300290"/>
            <a:ext cx="3164114" cy="2091690"/>
          </a:xfrm>
          <a:prstGeom prst="rect">
            <a:avLst/>
          </a:prstGeom>
        </p:spPr>
        <p:txBody>
          <a:bodyPr wrap="square">
            <a:spAutoFit/>
          </a:bodyPr>
          <a:lstStyle/>
          <a:p>
            <a:pPr algn="l">
              <a:lnSpc>
                <a:spcPct val="130000"/>
              </a:lnSpc>
            </a:pPr>
            <a:r>
              <a:rPr lang="zh-CN" altLang="en-US" sz="2000" dirty="0">
                <a:solidFill>
                  <a:schemeClr val="bg1"/>
                </a:solidFill>
                <a:latin typeface="Raleway" pitchFamily="34" charset="0"/>
                <a:ea typeface="微软雅黑" panose="020B0503020204020204" pitchFamily="34" charset="-122"/>
                <a:cs typeface="Open Sans" panose="020B0606030504020204" pitchFamily="34" charset="0"/>
              </a:rPr>
              <a:t>医生能够查询自己所有患者的问诊信息，能够编辑修改患者的问诊流程，实现诊断更加自由高效</a:t>
            </a:r>
            <a:endParaRPr lang="zh-CN" altLang="en-US" sz="2000" dirty="0">
              <a:solidFill>
                <a:schemeClr val="bg1"/>
              </a:solidFill>
              <a:latin typeface="Raleway" pitchFamily="34" charset="0"/>
              <a:ea typeface="微软雅黑" panose="020B0503020204020204" pitchFamily="34" charset="-122"/>
              <a:cs typeface="Open Sans" panose="020B0606030504020204" pitchFamily="34" charset="0"/>
            </a:endParaRPr>
          </a:p>
          <a:p>
            <a:pPr algn="r">
              <a:lnSpc>
                <a:spcPct val="130000"/>
              </a:lnSpc>
            </a:pPr>
            <a:r>
              <a:rPr lang="en-US" altLang="zh-CN" sz="2000" dirty="0">
                <a:solidFill>
                  <a:schemeClr val="bg1"/>
                </a:solidFill>
                <a:latin typeface="Raleway" pitchFamily="34" charset="0"/>
                <a:ea typeface="微软雅黑" panose="020B0503020204020204" pitchFamily="34" charset="-122"/>
                <a:cs typeface="Open Sans" panose="020B0606030504020204" pitchFamily="34" charset="0"/>
              </a:rPr>
              <a:t>. </a:t>
            </a:r>
            <a:endParaRPr lang="en-US" altLang="zh-CN" sz="2000" dirty="0">
              <a:solidFill>
                <a:schemeClr val="bg1"/>
              </a:solidFill>
              <a:latin typeface="Raleway" pitchFamily="34" charset="0"/>
              <a:ea typeface="微软雅黑" panose="020B0503020204020204" pitchFamily="34" charset="-122"/>
              <a:cs typeface="Open Sans" panose="020B0606030504020204" pitchFamily="34" charset="0"/>
            </a:endParaRPr>
          </a:p>
        </p:txBody>
      </p:sp>
      <p:sp>
        <p:nvSpPr>
          <p:cNvPr id="20" name="矩形 19"/>
          <p:cNvSpPr/>
          <p:nvPr/>
        </p:nvSpPr>
        <p:spPr>
          <a:xfrm>
            <a:off x="381887" y="2189169"/>
            <a:ext cx="2909318" cy="1884875"/>
          </a:xfrm>
          <a:prstGeom prst="rect">
            <a:avLst/>
          </a:prstGeom>
        </p:spPr>
        <p:txBody>
          <a:bodyPr wrap="square">
            <a:spAutoFit/>
          </a:bodyPr>
          <a:lstStyle/>
          <a:p>
            <a:pPr algn="just">
              <a:lnSpc>
                <a:spcPct val="150000"/>
              </a:lnSpc>
            </a:pPr>
            <a:r>
              <a:rPr lang="zh-CN" altLang="en-US" sz="2000"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rPr>
              <a:t>对患者就诊流程进行跟踪，患者能够随时查询自己的当前进度和下步流程</a:t>
            </a:r>
            <a:endParaRPr lang="zh-CN" altLang="en-US" sz="2000" dirty="0">
              <a:solidFill>
                <a:schemeClr val="tx1">
                  <a:lumMod val="50000"/>
                  <a:lumOff val="50000"/>
                </a:schemeClr>
              </a:solidFill>
              <a:latin typeface="Raleway" pitchFamily="34" charset="0"/>
              <a:ea typeface="微软雅黑" panose="020B0503020204020204" pitchFamily="34" charset="-122"/>
              <a:cs typeface="Open Sans" panose="020B0606030504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9" grpId="0"/>
      <p:bldP spid="2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3333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3333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1988</Words>
  <Application>WPS 演示</Application>
  <PresentationFormat>宽屏</PresentationFormat>
  <Paragraphs>167</Paragraphs>
  <Slides>17</Slides>
  <Notes>1</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17</vt:i4>
      </vt:variant>
    </vt:vector>
  </HeadingPairs>
  <TitlesOfParts>
    <vt:vector size="37" baseType="lpstr">
      <vt:lpstr>Arial</vt:lpstr>
      <vt:lpstr>宋体</vt:lpstr>
      <vt:lpstr>Wingdings</vt:lpstr>
      <vt:lpstr>微软雅黑</vt:lpstr>
      <vt:lpstr>微软雅黑 Light</vt:lpstr>
      <vt:lpstr>Source Sans Pro Light</vt:lpstr>
      <vt:lpstr>印品睿圆体</vt:lpstr>
      <vt:lpstr>Open Sans</vt:lpstr>
      <vt:lpstr>汉仪柏青体繁</vt:lpstr>
      <vt:lpstr>Servetica</vt:lpstr>
      <vt:lpstr>Yu Gothic UI Semilight</vt:lpstr>
      <vt:lpstr>Calibri</vt:lpstr>
      <vt:lpstr>Raleway</vt:lpstr>
      <vt:lpstr>等线</vt:lpstr>
      <vt:lpstr>等线 Light</vt:lpstr>
      <vt:lpstr>Arial Unicode MS</vt:lpstr>
      <vt:lpstr>方正姚体</vt:lpstr>
      <vt:lpstr>华文楷体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路明非</dc:creator>
  <cp:lastModifiedBy>Kiddo</cp:lastModifiedBy>
  <cp:revision>368</cp:revision>
  <dcterms:created xsi:type="dcterms:W3CDTF">2019-11-08T15:08:00Z</dcterms:created>
  <dcterms:modified xsi:type="dcterms:W3CDTF">2022-03-15T01:59:59Z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KSOTemplateUUID">
    <vt:lpwstr>v1.0_mb_irirl+sqcDZ1lQYY28dqmg==</vt:lpwstr>
  </property>
  <property fmtid="{D5CDD505-2E9C-101B-9397-08002B2CF9AE}" pid="4" name="ICV">
    <vt:lpwstr>FE1FDA4244C94D3B869AE1624371117C</vt:lpwstr>
  </property>
</Properties>
</file>